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845" r:id="rId2"/>
    <p:sldId id="846" r:id="rId3"/>
    <p:sldId id="878" r:id="rId4"/>
    <p:sldId id="855" r:id="rId5"/>
    <p:sldId id="847" r:id="rId6"/>
    <p:sldId id="848" r:id="rId7"/>
    <p:sldId id="850" r:id="rId8"/>
    <p:sldId id="856" r:id="rId9"/>
    <p:sldId id="871" r:id="rId10"/>
    <p:sldId id="857" r:id="rId11"/>
    <p:sldId id="861" r:id="rId12"/>
    <p:sldId id="879" r:id="rId13"/>
    <p:sldId id="862" r:id="rId14"/>
    <p:sldId id="875" r:id="rId15"/>
    <p:sldId id="877" r:id="rId16"/>
    <p:sldId id="873" r:id="rId17"/>
    <p:sldId id="852" r:id="rId18"/>
    <p:sldId id="860" r:id="rId19"/>
    <p:sldId id="853" r:id="rId20"/>
    <p:sldId id="849" r:id="rId21"/>
    <p:sldId id="869" r:id="rId22"/>
    <p:sldId id="865" r:id="rId23"/>
    <p:sldId id="866" r:id="rId24"/>
    <p:sldId id="867" r:id="rId25"/>
    <p:sldId id="868" r:id="rId26"/>
    <p:sldId id="812" r:id="rId27"/>
  </p:sldIdLst>
  <p:sldSz cx="9144000" cy="6858000" type="screen4x3"/>
  <p:notesSz cx="9144000" cy="6858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guide id="4" orient="horz"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93882" autoAdjust="0"/>
  </p:normalViewPr>
  <p:slideViewPr>
    <p:cSldViewPr>
      <p:cViewPr varScale="1">
        <p:scale>
          <a:sx n="38" d="100"/>
          <a:sy n="38" d="100"/>
        </p:scale>
        <p:origin x="1068" y="42"/>
      </p:cViewPr>
      <p:guideLst>
        <p:guide orient="horz" pos="2160"/>
        <p:guide pos="2880"/>
        <p:guide orient="horz" pos="1620"/>
        <p:guide orient="horz"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C9B2C19B-76CE-4FBE-A3B4-ED9A12CE6E76}" type="datetimeFigureOut">
              <a:rPr lang="en-US" smtClean="0"/>
              <a:pPr/>
              <a:t>10/31/2018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A87B4BF-CCC1-4177-80C4-0388C9123AA9}" type="slidenum">
              <a:rPr lang="en-US" smtClean="0"/>
              <a:pPr/>
              <a:t>‹#›</a:t>
            </a:fld>
            <a:endParaRPr lang="en-US"/>
          </a:p>
        </p:txBody>
      </p:sp>
    </p:spTree>
    <p:extLst>
      <p:ext uri="{BB962C8B-B14F-4D97-AF65-F5344CB8AC3E}">
        <p14:creationId xmlns:p14="http://schemas.microsoft.com/office/powerpoint/2010/main" val="94931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yandex.ru/clck/jsredir?from=yandex.ru;images/search;images;;&amp;text=&amp;etext=1844.dkJ8oTDzMsHhn0GxIeHywAwS5pYgcvoKwsDuCOfatEHdOmxSanhyQsHVl4Lhb-xdQwB3B3sB1dNlDLrk6jSJ4jBTVx8wYNk7jYUbtrAqmJa6X86fXVSAoA3nciayLf6xCK4VZ_pyVT1Tb7Lh8Et9I0t18KQ8rr_1lj6cAoffB7A.71e78af7c50ea03803b189404190c42fb9ca0166&amp;uuid=&amp;state=tid_Wvm4RM28ca_MiO4Ne9osTPtpHS9wicjEF5X7fRziVPIHCd9FyQ,,&amp;data=UlNrNmk5WktYejR0eWJFYk1Ldmtxb2xoRGt3N3luQ0tiaXV1TXdveHlvUGJvUUVhR3ZoU01ZRzFtNE1Vdy1ySTQtc2JNTXpWVmlQbjhpVExELWlXcW96bm93MkhqeFNnaFZDMnJBdnVmVjVESW9mYjhBcWxGdjduc0hVYm04emRRUk94MDZMSFFoWDVUbl8tUzUtZ1V3LCw,&amp;sign=29bdbc122b74c7414fae917cde1e28af&amp;keyno=0&amp;b64e=2&amp;l10n=ru"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ru.wikipedia.org/wiki/%D0%91%D0%BE%D1%80%D0%B0_(%D0%B2%D0%B5%D1%82%D0%B5%D1%8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yandex.ru/clck/jsredir?from=yandex.ru;images/search;images;;&amp;text=&amp;etext=1844.oIPBLv_EdA2xVCgk7_bgh5s2GbXa3eUaRLClNcckoAKmHxnXCOXFMQKf_nGf_el95XgzfWdWMh9o4R-s_5OowRafDk3DhSa1WheH9nFUdlM.fbff01966a70086b1f3cd838cdd9194dfcd01629&amp;uuid=&amp;state=tid_Wvm4RM28ca_MiO4Ne9osTPtpHS9wicjEF5X7fRziVPIHCd9FyQ,,&amp;data=UlNrNmk5WktYejR0eWJFYk1LdmtxbWFpRlBMb09yNjBuZXVlTjB4bTViNnI1SFFyQS1lNW55dUo4N05BX2VCbDMzVmVaZXJLbWNjRndKZzhIV2RaSDduOWZ2bmNiWmFRQm9WS2lXSE90Z0loQTVEdlJwNHlLdy1oTTF2Zjl3V0xxTmVqUDU1Q0p4NEFWRXoyc0tIR3VLMzhEeDRrbVBZeg,,&amp;sign=b62bb958fd835685538bd13438b183be&amp;keyno=0&amp;b64e=2&amp;l10n=r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yandex.ru/clck/jsredir?from=yandex.ru;images/search;images;;&amp;text=&amp;etext=1844.dkJ8oTDzMsHhn0GxIeHywAwS5pYgcvoKwsDuCOfatEHdOmxSanhyQsHVl4Lhb-xdQwB3B3sB1dNlDLrk6jSJ4jBTVx8wYNk7jYUbtrAqmJa6X86fXVSAoA3nciayLf6xCK4VZ_pyVT1Tb7Lh8Et9I0t18KQ8rr_1lj6cAoffB7A.71e78af7c50ea03803b189404190c42fb9ca0166&amp;uuid=&amp;state=tid_Wvm4RM28ca_MiO4Ne9osTPtpHS9wicjEF5X7fRziVPIHCd9FyQ,,&amp;data=UlNrNmk5WktYejR0eWJFYk1Ldmtxb2xoRGt3N3luQ0tiaXV1TXdveHlvUGJvUUVhR3ZoU01ZRzFtNE1Vdy1ySTQtc2JNTXpWVmlQbjhpVExELWlXcW96bm93MkhqeFNnaFZDMnJBdnVmVjVESW9mYjhBcWxGdjduc0hVYm04emRRUk94MDZMSFFoWDVUbl8tUzUtZ1V3LCw,&amp;sign=29bdbc122b74c7414fae917cde1e28af&amp;keyno=0&amp;b64e=2&amp;l10n=ru"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ru.wikipedia.org/wiki/%D0%91%D0%BE%D1%80%D0%B0_(%D0%B2%D0%B5%D1%82%D0%B5%D1%8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yandex.ru/clck/jsredir?from=yandex.ru;images/search;images;;&amp;text=&amp;etext=1844.dkJ8oTDzMsHhn0GxIeHywAwS5pYgcvoKwsDuCOfatEHdOmxSanhyQsHVl4Lhb-xdQwB3B3sB1dNlDLrk6jSJ4jBTVx8wYNk7jYUbtrAqmJa6X86fXVSAoA3nciayLf6xCK4VZ_pyVT1Tb7Lh8Et9I0t18KQ8rr_1lj6cAoffB7A.71e78af7c50ea03803b189404190c42fb9ca0166&amp;uuid=&amp;state=tid_Wvm4RM28ca_MiO4Ne9osTPtpHS9wicjEF5X7fRziVPIHCd9FyQ,,&amp;data=UlNrNmk5WktYejR0eWJFYk1Ldmtxb2xoRGt3N3luQ0tiaXV1TXdveHlvUGJvUUVhR3ZoU01ZRzFtNE1Vdy1ySTQtc2JNTXpWVmlQbjhpVExELWlXcW96bm93MkhqeFNnaFZDMnJBdnVmVjVESW9mYjhBcWxGdjduc0hVYm04emRRUk94MDZMSFFoWDVUbl8tUzUtZ1V3LCw,&amp;sign=29bdbc122b74c7414fae917cde1e28af&amp;keyno=0&amp;b64e=2&amp;l10n=ru"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ru.wikipedia.org/wiki/%D0%91%D0%BE%D1%80%D0%B0_(%D0%B2%D0%B5%D1%82%D0%B5%D1%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1</a:t>
            </a:fld>
            <a:endParaRPr lang="en-US"/>
          </a:p>
        </p:txBody>
      </p:sp>
    </p:spTree>
    <p:extLst>
      <p:ext uri="{BB962C8B-B14F-4D97-AF65-F5344CB8AC3E}">
        <p14:creationId xmlns:p14="http://schemas.microsoft.com/office/powerpoint/2010/main" val="45483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u="sng" kern="1200" dirty="0" smtClean="0">
                <a:solidFill>
                  <a:schemeClr val="tx1"/>
                </a:solidFill>
                <a:effectLst/>
                <a:latin typeface="+mn-lt"/>
                <a:ea typeface="+mn-ea"/>
                <a:cs typeface="+mn-cs"/>
                <a:hlinkClick r:id="rId3"/>
              </a:rPr>
              <a:t>nvrsk-kostomarovo.ru</a:t>
            </a:r>
            <a:endParaRPr lang="ru-RU" sz="1200" kern="1200" dirty="0" smtClean="0">
              <a:solidFill>
                <a:schemeClr val="tx1"/>
              </a:solidFill>
              <a:effectLst/>
              <a:latin typeface="+mn-lt"/>
              <a:ea typeface="+mn-ea"/>
              <a:cs typeface="+mn-cs"/>
            </a:endParaRPr>
          </a:p>
          <a:p>
            <a:r>
              <a:rPr lang="ru-RU" sz="1200" u="sng" kern="1200" smtClean="0">
                <a:solidFill>
                  <a:schemeClr val="tx1"/>
                </a:solidFill>
                <a:effectLst/>
                <a:latin typeface="+mn-lt"/>
                <a:ea typeface="+mn-ea"/>
                <a:cs typeface="+mn-cs"/>
                <a:hlinkClick r:id="rId4"/>
              </a:rPr>
              <a:t>https://ru.wikipedia.org/wiki/%D0%91%D0%BE%D1%80%D0%B0_(%D0%B2%D0%B5%D1%82%D0%B5%D1%80)</a:t>
            </a:r>
            <a:r>
              <a:rPr lang="ru-RU" sz="1200" kern="1200" smtClean="0">
                <a:solidFill>
                  <a:schemeClr val="tx1"/>
                </a:solidFill>
                <a:effectLst/>
                <a:latin typeface="+mn-lt"/>
                <a:ea typeface="+mn-ea"/>
                <a:cs typeface="+mn-cs"/>
              </a:rPr>
              <a:t> </a:t>
            </a:r>
            <a:endParaRPr lang="ru-RU" sz="1200" kern="120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A87B4BF-CCC1-4177-80C4-0388C9123AA9}" type="slidenum">
              <a:rPr lang="en-US" smtClean="0"/>
              <a:pPr/>
              <a:t>25</a:t>
            </a:fld>
            <a:endParaRPr lang="en-US"/>
          </a:p>
        </p:txBody>
      </p:sp>
    </p:spTree>
    <p:extLst>
      <p:ext uri="{BB962C8B-B14F-4D97-AF65-F5344CB8AC3E}">
        <p14:creationId xmlns:p14="http://schemas.microsoft.com/office/powerpoint/2010/main" val="354943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u="sng" kern="1200" dirty="0" smtClean="0">
                <a:solidFill>
                  <a:schemeClr val="tx1"/>
                </a:solidFill>
                <a:effectLst/>
                <a:latin typeface="+mn-lt"/>
                <a:ea typeface="+mn-ea"/>
                <a:cs typeface="+mn-cs"/>
              </a:rPr>
              <a:t>Ответ к задаче</a:t>
            </a:r>
            <a:r>
              <a:rPr lang="ru-RU" sz="1200" kern="1200" dirty="0" smtClean="0">
                <a:solidFill>
                  <a:schemeClr val="tx1"/>
                </a:solidFill>
                <a:effectLst/>
                <a:latin typeface="+mn-lt"/>
                <a:ea typeface="+mn-ea"/>
                <a:cs typeface="+mn-cs"/>
              </a:rPr>
              <a:t> (для учителя). Ни в коем случае нельзя отрывать примерзший язык, так как при этом оторвется участок кожи с его поверхности, что может привести к сильному кровотечению. При возможности нужно поливать место контакта языка с металлом жидкостью (желательно теплой). Можно также попытаться растопить лед дыханием и теплом рук.</a:t>
            </a:r>
          </a:p>
          <a:p>
            <a:r>
              <a:rPr lang="ru-RU" sz="1200" u="sng" kern="1200" dirty="0" smtClean="0">
                <a:solidFill>
                  <a:schemeClr val="tx1"/>
                </a:solidFill>
                <a:effectLst/>
                <a:latin typeface="+mn-lt"/>
                <a:ea typeface="+mn-ea"/>
                <a:cs typeface="+mn-cs"/>
              </a:rPr>
              <a:t>Примечание:</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Важно обсудить с детьми следующий вопрос: почему на морозе язык к металлическим предметам прилипает, а к деревянным – нет?</a:t>
            </a:r>
          </a:p>
          <a:p>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2</a:t>
            </a:fld>
            <a:endParaRPr lang="en-US"/>
          </a:p>
        </p:txBody>
      </p:sp>
    </p:spTree>
    <p:extLst>
      <p:ext uri="{BB962C8B-B14F-4D97-AF65-F5344CB8AC3E}">
        <p14:creationId xmlns:p14="http://schemas.microsoft.com/office/powerpoint/2010/main" val="271715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Основная функция термоса - как можно дольше сохранять напитки или еду горячими. Поэтому в его устройстве учтены все способы теплопередачи. Основным элементом термоса является колба из стекла или нержавеющей стали с двойными стенками, между которыми выкачан воздух для того чтобы уменьшить теплопередачу. Для уменьшения тепловых потерь при излучении внутренние поверхности колбы покрывают слоем из отражающего, зеркального материала. Пробка, которая плотно закрывает отверстие термоса, не только не даёт содержимому непроизвольно вылиться из сосуда, но и препятствует потерям тепла. Сверху надет стаканчик, который уменьшает конвекцию воздуха, а также защищает стеклянный баллон от механических повреждений. Наружный корпус термосов со стеклянной колбой изготавливается из пластмассы или металла. А в цельнометаллическом термосе колба из металла одновременно является и корпусом термоса.</a:t>
            </a:r>
          </a:p>
          <a:p>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4</a:t>
            </a:fld>
            <a:endParaRPr lang="en-US"/>
          </a:p>
        </p:txBody>
      </p:sp>
    </p:spTree>
    <p:extLst>
      <p:ext uri="{BB962C8B-B14F-4D97-AF65-F5344CB8AC3E}">
        <p14:creationId xmlns:p14="http://schemas.microsoft.com/office/powerpoint/2010/main" val="271824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Основная функция термоса - как можно дольше сохранять напитки или еду горячими. Поэтому в его устройстве учтены все способы теплопередачи. Основным элементом термоса является колба из стекла или нержавеющей стали с двойными стенками, между которыми выкачан воздух для того чтобы уменьшить теплопередачу. Для уменьшения тепловых потерь при излучении внутренние поверхности колбы покрывают слоем из отражающего, зеркального материала. Пробка, которая плотно закрывает отверстие термоса, не только не даёт содержимому непроизвольно вылиться из сосуда, но и препятствует потерям тепла. Сверху надет стаканчик, который уменьшает конвекцию воздуха, а также защищает стеклянный баллон от механических повреждений. Наружный корпус термосов со стеклянной колбой изготавливается из пластмассы или металла. А в цельнометаллическом термосе колба из металла одновременно является и корпусом термоса.</a:t>
            </a:r>
          </a:p>
          <a:p>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5</a:t>
            </a:fld>
            <a:endParaRPr lang="en-US"/>
          </a:p>
        </p:txBody>
      </p:sp>
    </p:spTree>
    <p:extLst>
      <p:ext uri="{BB962C8B-B14F-4D97-AF65-F5344CB8AC3E}">
        <p14:creationId xmlns:p14="http://schemas.microsoft.com/office/powerpoint/2010/main" val="259469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Комментарий для учителя: текст про устройство термоса нужно вывести на экран, а лучше раздать учащимся в распечатанном виде.</a:t>
            </a:r>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6</a:t>
            </a:fld>
            <a:endParaRPr lang="en-US"/>
          </a:p>
        </p:txBody>
      </p:sp>
    </p:spTree>
    <p:extLst>
      <p:ext uri="{BB962C8B-B14F-4D97-AF65-F5344CB8AC3E}">
        <p14:creationId xmlns:p14="http://schemas.microsoft.com/office/powerpoint/2010/main" val="45670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Ответ для учителя:</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Немного теплоты выходит через пробку и крышку термоса. Если вы потрогаете крышку, то скорее всего почувствуете, что она слегка нагрета.</a:t>
            </a:r>
          </a:p>
          <a:p>
            <a:pPr lvl="0"/>
            <a:r>
              <a:rPr lang="ru-RU" sz="1200" kern="1200" dirty="0" smtClean="0">
                <a:solidFill>
                  <a:schemeClr val="tx1"/>
                </a:solidFill>
                <a:effectLst/>
                <a:latin typeface="+mn-lt"/>
                <a:ea typeface="+mn-ea"/>
                <a:cs typeface="+mn-cs"/>
              </a:rPr>
              <a:t>Также потери теплоты, пусть и менее ощутимые, происходят через стенки термоса. </a:t>
            </a:r>
          </a:p>
          <a:p>
            <a:pPr lvl="0"/>
            <a:r>
              <a:rPr lang="ru-RU" sz="1200" kern="1200" dirty="0" smtClean="0">
                <a:solidFill>
                  <a:schemeClr val="tx1"/>
                </a:solidFill>
                <a:effectLst/>
                <a:latin typeface="+mn-lt"/>
                <a:ea typeface="+mn-ea"/>
                <a:cs typeface="+mn-cs"/>
              </a:rPr>
              <a:t>Прежде всего это связано с качеством откачки воздуха. Абсолютный вакуум создать невозможно. Поэтому между стенками колбы всегда остается немного воздуха. Чем его больше, тем больше потери теплоты.</a:t>
            </a:r>
          </a:p>
          <a:p>
            <a:pPr lvl="0"/>
            <a:r>
              <a:rPr lang="ru-RU" sz="1200" kern="1200" dirty="0" smtClean="0">
                <a:solidFill>
                  <a:schemeClr val="tx1"/>
                </a:solidFill>
                <a:effectLst/>
                <a:latin typeface="+mn-lt"/>
                <a:ea typeface="+mn-ea"/>
                <a:cs typeface="+mn-cs"/>
              </a:rPr>
              <a:t>Происходят также потери теплоты из-за не идеальности отражающей поверхности колбы. Невозможно сделать зеркальную поверхность с коэффициентом отражения 100%. Обычно этот параметр у внутренней поверхности колбы около 90%. Значит термос обязательно излучает теплоту.</a:t>
            </a:r>
          </a:p>
          <a:p>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19</a:t>
            </a:fld>
            <a:endParaRPr lang="en-US"/>
          </a:p>
        </p:txBody>
      </p:sp>
    </p:spTree>
    <p:extLst>
      <p:ext uri="{BB962C8B-B14F-4D97-AF65-F5344CB8AC3E}">
        <p14:creationId xmlns:p14="http://schemas.microsoft.com/office/powerpoint/2010/main" val="409834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u="sng" kern="1200" dirty="0" smtClean="0">
                <a:solidFill>
                  <a:schemeClr val="tx1"/>
                </a:solidFill>
                <a:effectLst/>
                <a:latin typeface="+mn-lt"/>
                <a:ea typeface="+mn-ea"/>
                <a:cs typeface="+mn-cs"/>
                <a:hlinkClick r:id="rId3"/>
              </a:rPr>
              <a:t>excursovod-web.ru</a:t>
            </a:r>
            <a:endParaRPr lang="ru-RU" dirty="0"/>
          </a:p>
        </p:txBody>
      </p:sp>
      <p:sp>
        <p:nvSpPr>
          <p:cNvPr id="4" name="Номер слайда 3"/>
          <p:cNvSpPr>
            <a:spLocks noGrp="1"/>
          </p:cNvSpPr>
          <p:nvPr>
            <p:ph type="sldNum" sz="quarter" idx="10"/>
          </p:nvPr>
        </p:nvSpPr>
        <p:spPr/>
        <p:txBody>
          <a:bodyPr/>
          <a:lstStyle/>
          <a:p>
            <a:fld id="{DA87B4BF-CCC1-4177-80C4-0388C9123AA9}" type="slidenum">
              <a:rPr lang="en-US" smtClean="0"/>
              <a:pPr/>
              <a:t>22</a:t>
            </a:fld>
            <a:endParaRPr lang="en-US"/>
          </a:p>
        </p:txBody>
      </p:sp>
    </p:spTree>
    <p:extLst>
      <p:ext uri="{BB962C8B-B14F-4D97-AF65-F5344CB8AC3E}">
        <p14:creationId xmlns:p14="http://schemas.microsoft.com/office/powerpoint/2010/main" val="3370442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u="sng" kern="1200" dirty="0" smtClean="0">
                <a:solidFill>
                  <a:schemeClr val="tx1"/>
                </a:solidFill>
                <a:effectLst/>
                <a:latin typeface="+mn-lt"/>
                <a:ea typeface="+mn-ea"/>
                <a:cs typeface="+mn-cs"/>
                <a:hlinkClick r:id="rId3"/>
              </a:rPr>
              <a:t>nvrsk-kostomarovo.ru</a:t>
            </a:r>
            <a:endParaRPr lang="ru-RU" sz="1200" kern="1200" dirty="0" smtClean="0">
              <a:solidFill>
                <a:schemeClr val="tx1"/>
              </a:solidFill>
              <a:effectLst/>
              <a:latin typeface="+mn-lt"/>
              <a:ea typeface="+mn-ea"/>
              <a:cs typeface="+mn-cs"/>
            </a:endParaRPr>
          </a:p>
          <a:p>
            <a:r>
              <a:rPr lang="ru-RU" sz="1200" u="sng" kern="1200" dirty="0" smtClean="0">
                <a:solidFill>
                  <a:schemeClr val="tx1"/>
                </a:solidFill>
                <a:effectLst/>
                <a:latin typeface="+mn-lt"/>
                <a:ea typeface="+mn-ea"/>
                <a:cs typeface="+mn-cs"/>
                <a:hlinkClick r:id="rId4"/>
              </a:rPr>
              <a:t>https://ru.wikipedia.org/wiki/%D0%91%D0%BE%D1%80%D0%B0_(%D0%B2%D0%B5%D1%82%D0%B5%D1%80)</a:t>
            </a:r>
            <a:r>
              <a:rPr lang="ru-RU" sz="1200" kern="1200" dirty="0" smtClean="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A87B4BF-CCC1-4177-80C4-0388C9123AA9}" type="slidenum">
              <a:rPr lang="en-US" smtClean="0"/>
              <a:pPr/>
              <a:t>23</a:t>
            </a:fld>
            <a:endParaRPr lang="en-US"/>
          </a:p>
        </p:txBody>
      </p:sp>
    </p:spTree>
    <p:extLst>
      <p:ext uri="{BB962C8B-B14F-4D97-AF65-F5344CB8AC3E}">
        <p14:creationId xmlns:p14="http://schemas.microsoft.com/office/powerpoint/2010/main" val="193446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u="sng" kern="1200" dirty="0" smtClean="0">
                <a:solidFill>
                  <a:schemeClr val="tx1"/>
                </a:solidFill>
                <a:effectLst/>
                <a:latin typeface="+mn-lt"/>
                <a:ea typeface="+mn-ea"/>
                <a:cs typeface="+mn-cs"/>
                <a:hlinkClick r:id="rId3"/>
              </a:rPr>
              <a:t>nvrsk-kostomarovo.ru</a:t>
            </a:r>
            <a:endParaRPr lang="ru-RU" sz="1200" kern="1200" dirty="0" smtClean="0">
              <a:solidFill>
                <a:schemeClr val="tx1"/>
              </a:solidFill>
              <a:effectLst/>
              <a:latin typeface="+mn-lt"/>
              <a:ea typeface="+mn-ea"/>
              <a:cs typeface="+mn-cs"/>
            </a:endParaRPr>
          </a:p>
          <a:p>
            <a:r>
              <a:rPr lang="ru-RU" sz="1200" u="sng" kern="1200" smtClean="0">
                <a:solidFill>
                  <a:schemeClr val="tx1"/>
                </a:solidFill>
                <a:effectLst/>
                <a:latin typeface="+mn-lt"/>
                <a:ea typeface="+mn-ea"/>
                <a:cs typeface="+mn-cs"/>
                <a:hlinkClick r:id="rId4"/>
              </a:rPr>
              <a:t>https://ru.wikipedia.org/wiki/%D0%91%D0%BE%D1%80%D0%B0_(%D0%B2%D0%B5%D1%82%D0%B5%D1%80)</a:t>
            </a:r>
            <a:r>
              <a:rPr lang="ru-RU" sz="1200" kern="1200" smtClean="0">
                <a:solidFill>
                  <a:schemeClr val="tx1"/>
                </a:solidFill>
                <a:effectLst/>
                <a:latin typeface="+mn-lt"/>
                <a:ea typeface="+mn-ea"/>
                <a:cs typeface="+mn-cs"/>
              </a:rPr>
              <a:t> </a:t>
            </a:r>
            <a:endParaRPr lang="ru-RU" sz="1200" kern="120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A87B4BF-CCC1-4177-80C4-0388C9123AA9}" type="slidenum">
              <a:rPr lang="en-US" smtClean="0"/>
              <a:pPr/>
              <a:t>24</a:t>
            </a:fld>
            <a:endParaRPr lang="en-US"/>
          </a:p>
        </p:txBody>
      </p:sp>
    </p:spTree>
    <p:extLst>
      <p:ext uri="{BB962C8B-B14F-4D97-AF65-F5344CB8AC3E}">
        <p14:creationId xmlns:p14="http://schemas.microsoft.com/office/powerpoint/2010/main" val="3311515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468894"/>
            <a:ext cx="7772400" cy="1470025"/>
          </a:xfrm>
          <a:prstGeom prst="rect">
            <a:avLst/>
          </a:prstGeo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FC179-A4A8-4E2A-A6F8-5BCD467CEC9A}" type="datetimeFigureOut">
              <a:rPr lang="en-US" smtClean="0"/>
              <a:pPr/>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ED4A8-ED12-4F79-8328-9A9C77923C0E}"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FC179-A4A8-4E2A-A6F8-5BCD467CEC9A}" type="datetimeFigureOut">
              <a:rPr lang="en-US" smtClean="0"/>
              <a:pPr/>
              <a:t>10/31/2018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D4A8-ED12-4F79-8328-9A9C77923C0E}" type="slidenum">
              <a:rPr lang="en-US" smtClean="0"/>
              <a:pPr/>
              <a:t>‹#›</a:t>
            </a:fld>
            <a:endParaRPr lang="en-US"/>
          </a:p>
        </p:txBody>
      </p:sp>
      <p:grpSp>
        <p:nvGrpSpPr>
          <p:cNvPr id="7" name="Group 6"/>
          <p:cNvGrpSpPr/>
          <p:nvPr userDrawn="1"/>
        </p:nvGrpSpPr>
        <p:grpSpPr>
          <a:xfrm>
            <a:off x="107504" y="97186"/>
            <a:ext cx="4572000" cy="1171575"/>
            <a:chOff x="2462212" y="1752600"/>
            <a:chExt cx="4572000" cy="1171575"/>
          </a:xfrm>
          <a:noFill/>
        </p:grpSpPr>
        <p:pic>
          <p:nvPicPr>
            <p:cNvPr id="8" name="Picture 2"/>
            <p:cNvPicPr>
              <a:picLocks noChangeAspect="1" noChangeArrowheads="1"/>
            </p:cNvPicPr>
            <p:nvPr/>
          </p:nvPicPr>
          <p:blipFill>
            <a:blip r:embed="rId14" cstate="print"/>
            <a:srcRect/>
            <a:stretch>
              <a:fillRect/>
            </a:stretch>
          </p:blipFill>
          <p:spPr bwMode="auto">
            <a:xfrm>
              <a:off x="2462212" y="1752600"/>
              <a:ext cx="2109788" cy="1171575"/>
            </a:xfrm>
            <a:prstGeom prst="rect">
              <a:avLst/>
            </a:prstGeom>
            <a:grpFill/>
          </p:spPr>
        </p:pic>
        <p:sp>
          <p:nvSpPr>
            <p:cNvPr id="9" name="TextBox 8"/>
            <p:cNvSpPr txBox="1"/>
            <p:nvPr/>
          </p:nvSpPr>
          <p:spPr>
            <a:xfrm>
              <a:off x="4267200" y="1752600"/>
              <a:ext cx="2767012" cy="461665"/>
            </a:xfrm>
            <a:prstGeom prst="rect">
              <a:avLst/>
            </a:prstGeom>
            <a:grpFill/>
            <a:ln>
              <a:noFill/>
            </a:ln>
          </p:spPr>
          <p:txBody>
            <a:bodyPr wrap="square" rtlCol="0">
              <a:spAutoFit/>
            </a:bodyPr>
            <a:lstStyle/>
            <a:p>
              <a:pPr algn="ctr"/>
              <a:r>
                <a:rPr lang="en-US" sz="1200" b="1" dirty="0" smtClean="0">
                  <a:solidFill>
                    <a:schemeClr val="accent1">
                      <a:lumMod val="60000"/>
                      <a:lumOff val="40000"/>
                    </a:schemeClr>
                  </a:solidFill>
                  <a:latin typeface="Trajan Pro" pitchFamily="18" charset="0"/>
                  <a:ea typeface="Arial" pitchFamily="34" charset="0"/>
                  <a:cs typeface="Arial" pitchFamily="34" charset="0"/>
                </a:rPr>
                <a:t>EDUCATION  FOR  A NEW ERA</a:t>
              </a:r>
            </a:p>
            <a:p>
              <a:pPr algn="ctr"/>
              <a:endParaRPr lang="en-US" sz="1200"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yandex.ru/clck/jsredir?from=yandex.ru;images/search;images;;&amp;text=&amp;etext=1844.dkJ8oTDzMsHhn0GxIeHywAwS5pYgcvoKwsDuCOfatEHdOmxSanhyQsHVl4Lhb-xdQwB3B3sB1dNlDLrk6jSJ4jBTVx8wYNk7jYUbtrAqmJa6X86fXVSAoA3nciayLf6xCK4VZ_pyVT1Tb7Lh8Et9I0t18KQ8rr_1lj6cAoffB7A.71e78af7c50ea03803b189404190c42fb9ca0166&amp;uuid=&amp;state=tid_Wvm4RM28ca_MiO4Ne9osTPtpHS9wicjEF5X7fRziVPIHCd9FyQ,,&amp;data=UlNrNmk5WktYejR0eWJFYk1Ldmtxb2xoRGt3N3luQ0tiaXV1TXdveHlvUGJvUUVhR3ZoU01ZRzFtNE1Vdy1ySTQtc2JNTXpWVmlQbjhpVExELWlXcW96bm93MkhqeFNnaFZDMnJBdnVmVjVESW9mYjhBcWxGdjduc0hVYm04emRRUk94MDZMSFFoWDVUbl8tUzUtZ1V3LCw,&amp;sign=29bdbc122b74c7414fae917cde1e28af&amp;keyno=0&amp;b64e=2&amp;l10n=r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yandex.ru/clck/jsredir?from=yandex.ru;images/search;images;;&amp;text=&amp;etext=1844.dkJ8oTDzMsHhn0GxIeHywAwS5pYgcvoKwsDuCOfatEHdOmxSanhyQsHVl4Lhb-xdQwB3B3sB1dNlDLrk6jSJ4jBTVx8wYNk7jYUbtrAqmJa6X86fXVSAoA3nciayLf6xCK4VZ_pyVT1Tb7Lh8Et9I0t18KQ8rr_1lj6cAoffB7A.71e78af7c50ea03803b189404190c42fb9ca0166&amp;uuid=&amp;state=tid_Wvm4RM28ca_MiO4Ne9osTPtpHS9wicjEF5X7fRziVPIHCd9FyQ,,&amp;data=UlNrNmk5WktYejR0eWJFYk1Ldmtxb2xoRGt3N3luQ0tiaXV1TXdveHlvUGJvUUVhR3ZoU01ZRzFtNE1Vdy1ySTQtc2JNTXpWVmlQbjhpVExELWlXcW96bm93MkhqeFNnaFZDMnJBdnVmVjVESW9mYjhBcWxGdjduc0hVYm04emRRUk94MDZMSFFoWDVUbl8tUzUtZ1V3LCw,&amp;sign=29bdbc122b74c7414fae917cde1e28af&amp;keyno=0&amp;b64e=2&amp;l10n=r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hyperlink" Target="http://yandex.ru/clck/jsredir?from=yandex.ru;images/search;images;;&amp;text=&amp;etext=1844.dkJ8oTDzMsHhn0GxIeHywAwS5pYgcvoKwsDuCOfatEHdOmxSanhyQsHVl4Lhb-xdQwB3B3sB1dNlDLrk6jSJ4jBTVx8wYNk7jYUbtrAqmJa6X86fXVSAoA3nciayLf6xCK4VZ_pyVT1Tb7Lh8Et9I0t18KQ8rr_1lj6cAoffB7A.71e78af7c50ea03803b189404190c42fb9ca0166&amp;uuid=&amp;state=tid_Wvm4RM28ca_MiO4Ne9osTPtpHS9wicjEF5X7fRziVPIHCd9FyQ,,&amp;data=UlNrNmk5WktYejR0eWJFYk1Ldmtxb2xoRGt3N3luQ0tiaXV1TXdveHlvUGJvUUVhR3ZoU01ZRzFtNE1Vdy1ySTQtc2JNTXpWVmlQbjhpVExELWlXcW96bm93MkhqeFNnaFZDMnJBdnVmVjVESW9mYjhBcWxGdjduc0hVYm04emRRUk94MDZMSFFoWDVUbl8tUzUtZ1V3LCw,&amp;sign=29bdbc122b74c7414fae917cde1e28af&amp;keyno=0&amp;b64e=2&amp;l10n=r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323528" y="2420888"/>
            <a:ext cx="8712969" cy="24482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800" b="1" dirty="0" smtClean="0">
                <a:solidFill>
                  <a:schemeClr val="bg1"/>
                </a:solidFill>
              </a:rPr>
              <a:t>УРОК – ИНТЕРВЬЮ</a:t>
            </a:r>
          </a:p>
          <a:p>
            <a:r>
              <a:rPr lang="ru-RU" sz="3800" b="1" dirty="0" smtClean="0">
                <a:solidFill>
                  <a:schemeClr val="bg1"/>
                </a:solidFill>
              </a:rPr>
              <a:t>ФИЗИКА 8 КЛАСС</a:t>
            </a:r>
          </a:p>
          <a:p>
            <a:endParaRPr lang="ru-RU" sz="1200" b="1" dirty="0" smtClean="0">
              <a:solidFill>
                <a:schemeClr val="bg1"/>
              </a:solidFill>
            </a:endParaRPr>
          </a:p>
          <a:p>
            <a:r>
              <a:rPr lang="ru-RU" sz="4000" dirty="0" smtClean="0"/>
              <a:t>Теплопередача </a:t>
            </a:r>
            <a:r>
              <a:rPr lang="ru-RU" sz="4000" dirty="0"/>
              <a:t>в природе и </a:t>
            </a:r>
            <a:r>
              <a:rPr lang="ru-RU" sz="4000" dirty="0" smtClean="0"/>
              <a:t>технике</a:t>
            </a:r>
            <a:endParaRPr lang="ru-RU" sz="3800" b="1" dirty="0" smtClean="0">
              <a:solidFill>
                <a:schemeClr val="tx2">
                  <a:lumMod val="50000"/>
                </a:schemeClr>
              </a:solidFill>
            </a:endParaRPr>
          </a:p>
          <a:p>
            <a:endParaRPr lang="ru-RU" sz="3800" b="1" dirty="0">
              <a:solidFill>
                <a:schemeClr val="tx2">
                  <a:lumMod val="50000"/>
                </a:schemeClr>
              </a:solidFill>
            </a:endParaRPr>
          </a:p>
          <a:p>
            <a:r>
              <a:rPr lang="ru-RU" sz="3200" dirty="0" smtClean="0">
                <a:solidFill>
                  <a:schemeClr val="bg1"/>
                </a:solidFill>
              </a:rPr>
              <a:t/>
            </a:r>
            <a:br>
              <a:rPr lang="ru-RU" sz="3200" dirty="0" smtClean="0">
                <a:solidFill>
                  <a:schemeClr val="bg1"/>
                </a:solidFill>
              </a:rPr>
            </a:br>
            <a:r>
              <a:rPr lang="ru-RU" sz="3200" dirty="0" smtClean="0">
                <a:solidFill>
                  <a:srgbClr val="002060"/>
                </a:solidFill>
              </a:rPr>
              <a:t/>
            </a:r>
            <a:br>
              <a:rPr lang="ru-RU" sz="3200" dirty="0" smtClean="0">
                <a:solidFill>
                  <a:srgbClr val="002060"/>
                </a:solidFill>
              </a:rPr>
            </a:br>
            <a:endParaRPr lang="ru-RU" sz="3200" dirty="0"/>
          </a:p>
        </p:txBody>
      </p:sp>
    </p:spTree>
    <p:extLst>
      <p:ext uri="{BB962C8B-B14F-4D97-AF65-F5344CB8AC3E}">
        <p14:creationId xmlns:p14="http://schemas.microsoft.com/office/powerpoint/2010/main" val="3784357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4624"/>
            <a:ext cx="8229600" cy="1143000"/>
          </a:xfrm>
        </p:spPr>
        <p:txBody>
          <a:bodyPr/>
          <a:lstStyle/>
          <a:p>
            <a:r>
              <a:rPr lang="ru-RU" sz="3600" dirty="0"/>
              <a:t>К</a:t>
            </a:r>
            <a:r>
              <a:rPr lang="ru-RU" sz="3600" dirty="0" smtClean="0"/>
              <a:t>ак </a:t>
            </a:r>
            <a:r>
              <a:rPr lang="ru-RU" sz="3600" dirty="0"/>
              <a:t>проявляются процессы </a:t>
            </a:r>
            <a:r>
              <a:rPr lang="ru-RU" sz="3600" dirty="0" smtClean="0"/>
              <a:t>теплопередачи?</a:t>
            </a:r>
            <a:endParaRPr lang="ru-RU" sz="3600" dirty="0"/>
          </a:p>
        </p:txBody>
      </p:sp>
      <p:pic>
        <p:nvPicPr>
          <p:cNvPr id="4098" name="Picture 2" descr="https://media.gettyimages.com/photos/steaming-tea-kettle-picture-id177007103?b=1&amp;k=6&amp;m=177007103&amp;s=612x612&amp;w=0&amp;h=ZbRxt_pvHPgdIKHeI9Yl75ei5SnEGOHu2VyfHXFLDs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668853"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953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5122" name="Picture 2" descr="http://zookitchen.com/wp-content/plugins/RSS_s4leXyz/cache/72a0c_http%253A%252F%252Fo.aolcdn.com%252Fhss%252Fstorage%252Fmidas%252F4ec8e24c22f1840ae376e16736ffd6c9%252F205126634%252Fice-cream-cone-in-hand-with-beautiful-manicure-picture-id5320512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607523" cy="4995212"/>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a:spLocks noGrp="1"/>
          </p:cNvSpPr>
          <p:nvPr>
            <p:ph type="title"/>
          </p:nvPr>
        </p:nvSpPr>
        <p:spPr>
          <a:xfrm>
            <a:off x="539552" y="44624"/>
            <a:ext cx="8229600" cy="1143000"/>
          </a:xfrm>
        </p:spPr>
        <p:txBody>
          <a:bodyPr/>
          <a:lstStyle/>
          <a:p>
            <a:r>
              <a:rPr lang="ru-RU" sz="3600" dirty="0"/>
              <a:t>К</a:t>
            </a:r>
            <a:r>
              <a:rPr lang="ru-RU" sz="3600" dirty="0" smtClean="0"/>
              <a:t>ак </a:t>
            </a:r>
            <a:r>
              <a:rPr lang="ru-RU" sz="3600" dirty="0"/>
              <a:t>проявляются процессы </a:t>
            </a:r>
            <a:r>
              <a:rPr lang="ru-RU" sz="3600" dirty="0" smtClean="0"/>
              <a:t>теплопередачи?</a:t>
            </a:r>
            <a:endParaRPr lang="ru-RU" sz="3600" dirty="0"/>
          </a:p>
        </p:txBody>
      </p:sp>
    </p:spTree>
    <p:extLst>
      <p:ext uri="{BB962C8B-B14F-4D97-AF65-F5344CB8AC3E}">
        <p14:creationId xmlns:p14="http://schemas.microsoft.com/office/powerpoint/2010/main" val="320509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depositphotos.com/1000486/1495/v/950/depositphotos_14952627-stock-illustration-derby-on-campfir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270894"/>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539552" y="44624"/>
            <a:ext cx="8229600" cy="1143000"/>
          </a:xfrm>
        </p:spPr>
        <p:txBody>
          <a:bodyPr/>
          <a:lstStyle/>
          <a:p>
            <a:r>
              <a:rPr lang="ru-RU" sz="3600" dirty="0"/>
              <a:t>К</a:t>
            </a:r>
            <a:r>
              <a:rPr lang="ru-RU" sz="3600" dirty="0" smtClean="0"/>
              <a:t>ак </a:t>
            </a:r>
            <a:r>
              <a:rPr lang="ru-RU" sz="3600" dirty="0"/>
              <a:t>проявляются процессы </a:t>
            </a:r>
            <a:r>
              <a:rPr lang="ru-RU" sz="3600" dirty="0" smtClean="0"/>
              <a:t>теплопередачи?</a:t>
            </a:r>
            <a:endParaRPr lang="ru-RU" sz="3600" dirty="0"/>
          </a:p>
        </p:txBody>
      </p:sp>
    </p:spTree>
    <p:extLst>
      <p:ext uri="{BB962C8B-B14F-4D97-AF65-F5344CB8AC3E}">
        <p14:creationId xmlns:p14="http://schemas.microsoft.com/office/powerpoint/2010/main" val="3492540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vatars.mds.yandex.net/get-pdb/225396/cb49055f-80f1-4e43-8c18-4fcdba924bfc/s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08" y="1268760"/>
            <a:ext cx="7374700" cy="5531025"/>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539552" y="44624"/>
            <a:ext cx="8229600" cy="1143000"/>
          </a:xfrm>
        </p:spPr>
        <p:txBody>
          <a:bodyPr/>
          <a:lstStyle/>
          <a:p>
            <a:r>
              <a:rPr lang="ru-RU" sz="3600" dirty="0"/>
              <a:t>К</a:t>
            </a:r>
            <a:r>
              <a:rPr lang="ru-RU" sz="3600" dirty="0" smtClean="0"/>
              <a:t>ак </a:t>
            </a:r>
            <a:r>
              <a:rPr lang="ru-RU" sz="3600" dirty="0"/>
              <a:t>проявляются процессы </a:t>
            </a:r>
            <a:r>
              <a:rPr lang="ru-RU" sz="3600" dirty="0" smtClean="0"/>
              <a:t>теплопередачи?</a:t>
            </a:r>
            <a:endParaRPr lang="ru-RU" sz="3600" dirty="0"/>
          </a:p>
        </p:txBody>
      </p:sp>
    </p:spTree>
    <p:extLst>
      <p:ext uri="{BB962C8B-B14F-4D97-AF65-F5344CB8AC3E}">
        <p14:creationId xmlns:p14="http://schemas.microsoft.com/office/powerpoint/2010/main" val="1881542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3752"/>
            <a:ext cx="8229600" cy="1143000"/>
          </a:xfrm>
        </p:spPr>
        <p:txBody>
          <a:bodyPr/>
          <a:lstStyle/>
          <a:p>
            <a:r>
              <a:rPr lang="ru-RU" sz="3600" dirty="0" smtClean="0"/>
              <a:t>Для чего предназначено зеркало?</a:t>
            </a:r>
            <a:endParaRPr lang="ru-RU" sz="36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486" y="1091171"/>
            <a:ext cx="8547986" cy="5722205"/>
          </a:xfrm>
        </p:spPr>
      </p:pic>
    </p:spTree>
    <p:extLst>
      <p:ext uri="{BB962C8B-B14F-4D97-AF65-F5344CB8AC3E}">
        <p14:creationId xmlns:p14="http://schemas.microsoft.com/office/powerpoint/2010/main" val="2748710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3752"/>
            <a:ext cx="8229600" cy="1143000"/>
          </a:xfrm>
        </p:spPr>
        <p:txBody>
          <a:bodyPr/>
          <a:lstStyle/>
          <a:p>
            <a:r>
              <a:rPr lang="ru-RU" sz="3600" dirty="0" smtClean="0"/>
              <a:t>Для чего предназначено зеркало?</a:t>
            </a:r>
            <a:endParaRPr lang="ru-RU" sz="3600" dirty="0"/>
          </a:p>
        </p:txBody>
      </p:sp>
      <p:sp>
        <p:nvSpPr>
          <p:cNvPr id="3" name="Объект 2"/>
          <p:cNvSpPr>
            <a:spLocks noGrp="1"/>
          </p:cNvSpPr>
          <p:nvPr>
            <p:ph idx="1"/>
          </p:nvPr>
        </p:nvSpPr>
        <p:spPr/>
        <p:txBody>
          <a:bodyPr/>
          <a:lstStyle/>
          <a:p>
            <a:endParaRPr lang="ru-RU"/>
          </a:p>
        </p:txBody>
      </p:sp>
      <p:pic>
        <p:nvPicPr>
          <p:cNvPr id="5"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1" y="980728"/>
            <a:ext cx="8712967" cy="5832648"/>
          </a:xfrm>
          <a:prstGeom prst="rect">
            <a:avLst/>
          </a:prstGeom>
        </p:spPr>
      </p:pic>
    </p:spTree>
    <p:extLst>
      <p:ext uri="{BB962C8B-B14F-4D97-AF65-F5344CB8AC3E}">
        <p14:creationId xmlns:p14="http://schemas.microsoft.com/office/powerpoint/2010/main" val="427543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4624"/>
            <a:ext cx="8229600" cy="1143000"/>
          </a:xfrm>
        </p:spPr>
        <p:txBody>
          <a:bodyPr/>
          <a:lstStyle/>
          <a:p>
            <a:r>
              <a:rPr lang="ru-RU" sz="3600" dirty="0" smtClean="0"/>
              <a:t>Какие виды теплопередачи</a:t>
            </a:r>
            <a:br>
              <a:rPr lang="ru-RU" sz="3600" dirty="0" smtClean="0"/>
            </a:br>
            <a:r>
              <a:rPr lang="ru-RU" sz="3600" dirty="0" smtClean="0"/>
              <a:t>происходят?</a:t>
            </a:r>
            <a:endParaRPr lang="ru-RU" sz="3600" dirty="0"/>
          </a:p>
        </p:txBody>
      </p:sp>
      <p:pic>
        <p:nvPicPr>
          <p:cNvPr id="5" name="Объект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723" r="4203"/>
          <a:stretch/>
        </p:blipFill>
        <p:spPr>
          <a:xfrm>
            <a:off x="1259632" y="1252050"/>
            <a:ext cx="6840759" cy="5512389"/>
          </a:xfrm>
        </p:spPr>
      </p:pic>
    </p:spTree>
    <p:extLst>
      <p:ext uri="{BB962C8B-B14F-4D97-AF65-F5344CB8AC3E}">
        <p14:creationId xmlns:p14="http://schemas.microsoft.com/office/powerpoint/2010/main" val="4136687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33" y="413792"/>
            <a:ext cx="8229600" cy="1143000"/>
          </a:xfrm>
        </p:spPr>
        <p:txBody>
          <a:bodyPr/>
          <a:lstStyle/>
          <a:p>
            <a:pPr lvl="0"/>
            <a:r>
              <a:rPr lang="ru-RU" sz="3600" dirty="0"/>
              <a:t>Многие люди считают, что шуба греет. </a:t>
            </a:r>
            <a:r>
              <a:rPr lang="ru-RU" sz="3600" dirty="0" smtClean="0"/>
              <a:t/>
            </a:r>
            <a:br>
              <a:rPr lang="ru-RU" sz="3600" dirty="0" smtClean="0"/>
            </a:br>
            <a:r>
              <a:rPr lang="ru-RU" sz="3600" dirty="0" smtClean="0"/>
              <a:t>А </a:t>
            </a:r>
            <a:r>
              <a:rPr lang="ru-RU" sz="3600" dirty="0"/>
              <a:t>как думаете вы? </a:t>
            </a:r>
            <a:br>
              <a:rPr lang="ru-RU" sz="3600" dirty="0"/>
            </a:br>
            <a:endParaRPr lang="ru-RU" sz="3600" dirty="0"/>
          </a:p>
        </p:txBody>
      </p:sp>
      <p:sp>
        <p:nvSpPr>
          <p:cNvPr id="3" name="Объект 2"/>
          <p:cNvSpPr>
            <a:spLocks noGrp="1"/>
          </p:cNvSpPr>
          <p:nvPr>
            <p:ph idx="1"/>
          </p:nvPr>
        </p:nvSpPr>
        <p:spPr>
          <a:xfrm>
            <a:off x="755576" y="5229200"/>
            <a:ext cx="8269788" cy="1540767"/>
          </a:xfrm>
        </p:spPr>
        <p:txBody>
          <a:bodyPr>
            <a:normAutofit/>
          </a:bodyPr>
          <a:lstStyle/>
          <a:p>
            <a:pPr marL="0" indent="0">
              <a:buNone/>
            </a:pPr>
            <a:r>
              <a:rPr lang="ru-RU" sz="2800" dirty="0"/>
              <a:t>Предложите варианты опытов, которые нужно поставить, чтобы доказать или опровергнуть эту точку зрения. </a:t>
            </a:r>
          </a:p>
          <a:p>
            <a:endParaRPr lang="ru-RU" dirty="0"/>
          </a:p>
        </p:txBody>
      </p:sp>
      <p:pic>
        <p:nvPicPr>
          <p:cNvPr id="7170" name="Picture 2" descr="https://ds04.infourok.ru/uploads/ex/05ce/00002cdd-c2545339/img14.jpg"/>
          <p:cNvPicPr>
            <a:picLocks noChangeAspect="1" noChangeArrowheads="1"/>
          </p:cNvPicPr>
          <p:nvPr/>
        </p:nvPicPr>
        <p:blipFill rotWithShape="1">
          <a:blip r:embed="rId2">
            <a:extLst>
              <a:ext uri="{28A0092B-C50C-407E-A947-70E740481C1C}">
                <a14:useLocalDpi xmlns:a14="http://schemas.microsoft.com/office/drawing/2010/main" val="0"/>
              </a:ext>
            </a:extLst>
          </a:blip>
          <a:srcRect l="57749" t="18188" r="2877" b="5163"/>
          <a:stretch/>
        </p:blipFill>
        <p:spPr bwMode="auto">
          <a:xfrm>
            <a:off x="3275856" y="1758965"/>
            <a:ext cx="2376264" cy="346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4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8229600" cy="1143000"/>
          </a:xfrm>
        </p:spPr>
        <p:txBody>
          <a:bodyPr/>
          <a:lstStyle/>
          <a:p>
            <a:r>
              <a:rPr lang="ru-RU" sz="3600" dirty="0" smtClean="0"/>
              <a:t>Зачем в жару ватный халат?</a:t>
            </a:r>
            <a:endParaRPr lang="ru-RU" sz="3600" dirty="0"/>
          </a:p>
        </p:txBody>
      </p:sp>
      <p:pic>
        <p:nvPicPr>
          <p:cNvPr id="4" name="Объект 3" descr="https://kargopolov.spb.ru/assets/books/solovyov-nasreddin-og.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908720"/>
            <a:ext cx="7056784" cy="4536504"/>
          </a:xfrm>
          <a:prstGeom prst="rect">
            <a:avLst/>
          </a:prstGeom>
          <a:noFill/>
          <a:ln>
            <a:noFill/>
          </a:ln>
        </p:spPr>
      </p:pic>
      <p:sp>
        <p:nvSpPr>
          <p:cNvPr id="5" name="Прямоугольник 4"/>
          <p:cNvSpPr/>
          <p:nvPr/>
        </p:nvSpPr>
        <p:spPr>
          <a:xfrm>
            <a:off x="529644" y="5747442"/>
            <a:ext cx="8579296" cy="993926"/>
          </a:xfrm>
          <a:prstGeom prst="rect">
            <a:avLst/>
          </a:prstGeom>
        </p:spPr>
        <p:txBody>
          <a:bodyPr wrap="square">
            <a:spAutoFit/>
          </a:bodyPr>
          <a:lstStyle/>
          <a:p>
            <a:pPr lvl="0">
              <a:lnSpc>
                <a:spcPct val="107000"/>
              </a:lnSpc>
              <a:spcAft>
                <a:spcPts val="800"/>
              </a:spcAft>
            </a:pPr>
            <a:r>
              <a:rPr lang="ru-RU" sz="2800" dirty="0">
                <a:latin typeface="Calibri" panose="020F0502020204030204" pitchFamily="34" charset="0"/>
                <a:ea typeface="Calibri" panose="020F0502020204030204" pitchFamily="34" charset="0"/>
                <a:cs typeface="Times New Roman" panose="02020603050405020304" pitchFamily="18" charset="0"/>
              </a:rPr>
              <a:t>Объясните, почему аксакалы в яркий солнечный день в жару одеты в теплые ватные халаты.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5926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195" y="476672"/>
            <a:ext cx="8229600" cy="1143000"/>
          </a:xfrm>
        </p:spPr>
        <p:txBody>
          <a:bodyPr/>
          <a:lstStyle/>
          <a:p>
            <a:r>
              <a:rPr lang="ru-RU" sz="3600" dirty="0" smtClean="0"/>
              <a:t>Почему содержимое термоса остывает?</a:t>
            </a:r>
            <a:endParaRPr lang="ru-RU" sz="3600" dirty="0"/>
          </a:p>
        </p:txBody>
      </p:sp>
      <p:sp>
        <p:nvSpPr>
          <p:cNvPr id="3" name="Объект 2"/>
          <p:cNvSpPr>
            <a:spLocks noGrp="1"/>
          </p:cNvSpPr>
          <p:nvPr>
            <p:ph idx="1"/>
          </p:nvPr>
        </p:nvSpPr>
        <p:spPr>
          <a:xfrm>
            <a:off x="447183" y="5245225"/>
            <a:ext cx="8229600" cy="1612775"/>
          </a:xfrm>
        </p:spPr>
        <p:txBody>
          <a:bodyPr/>
          <a:lstStyle/>
          <a:p>
            <a:pPr marL="0" lvl="0" indent="0">
              <a:buNone/>
            </a:pPr>
            <a:r>
              <a:rPr lang="ru-RU" sz="2800" dirty="0"/>
              <a:t>Если термос устроен так умно, то почему через какое-то время его содержимое все-таки остывает</a:t>
            </a:r>
            <a:r>
              <a:rPr lang="ru-RU" sz="2800" dirty="0" smtClean="0"/>
              <a:t>?</a:t>
            </a:r>
          </a:p>
          <a:p>
            <a:pPr marL="0" lvl="0" indent="0">
              <a:buNone/>
            </a:pPr>
            <a:r>
              <a:rPr lang="ru-RU" sz="2800" dirty="0" smtClean="0"/>
              <a:t> </a:t>
            </a:r>
            <a:r>
              <a:rPr lang="ru-RU" sz="2800" dirty="0"/>
              <a:t>Постарайтесь объяснить почему это происходит.</a:t>
            </a:r>
          </a:p>
          <a:p>
            <a:endParaRPr lang="ru-RU" dirty="0"/>
          </a:p>
        </p:txBody>
      </p:sp>
      <p:pic>
        <p:nvPicPr>
          <p:cNvPr id="4" name="Рисунок 3"/>
          <p:cNvPicPr>
            <a:picLocks noChangeAspect="1"/>
          </p:cNvPicPr>
          <p:nvPr/>
        </p:nvPicPr>
        <p:blipFill rotWithShape="1">
          <a:blip r:embed="rId3"/>
          <a:srcRect l="2751" t="39920" r="61418" b="21651"/>
          <a:stretch/>
        </p:blipFill>
        <p:spPr>
          <a:xfrm>
            <a:off x="1547664" y="1283994"/>
            <a:ext cx="5909377" cy="3961231"/>
          </a:xfrm>
          <a:prstGeom prst="rect">
            <a:avLst/>
          </a:prstGeom>
        </p:spPr>
      </p:pic>
    </p:spTree>
    <p:extLst>
      <p:ext uri="{BB962C8B-B14F-4D97-AF65-F5344CB8AC3E}">
        <p14:creationId xmlns:p14="http://schemas.microsoft.com/office/powerpoint/2010/main" val="1381681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392"/>
            <a:ext cx="8229600" cy="1143000"/>
          </a:xfrm>
        </p:spPr>
        <p:txBody>
          <a:bodyPr/>
          <a:lstStyle/>
          <a:p>
            <a:r>
              <a:rPr lang="ru-RU" sz="3600" dirty="0" smtClean="0"/>
              <a:t>Как помочь ребенку?</a:t>
            </a:r>
            <a:endParaRPr lang="ru-RU" sz="3600" dirty="0"/>
          </a:p>
        </p:txBody>
      </p:sp>
      <p:pic>
        <p:nvPicPr>
          <p:cNvPr id="4" name="Объект 3" descr="ÑÐ·ÑÐºÐ¾Ð¼-Ð¿ÑÐ¸ÑÑÑÐ»-Ðº-Ð¶ÐµÐ»ÐµÐ·Ñ"/>
          <p:cNvPicPr>
            <a:picLocks noGrp="1"/>
          </p:cNvPicPr>
          <p:nvPr>
            <p:ph idx="1"/>
          </p:nvPr>
        </p:nvPicPr>
        <p:blipFill rotWithShape="1">
          <a:blip r:embed="rId3" cstate="print">
            <a:extLst>
              <a:ext uri="{28A0092B-C50C-407E-A947-70E740481C1C}">
                <a14:useLocalDpi xmlns:a14="http://schemas.microsoft.com/office/drawing/2010/main" val="0"/>
              </a:ext>
            </a:extLst>
          </a:blip>
          <a:srcRect r="44725" b="8881"/>
          <a:stretch/>
        </p:blipFill>
        <p:spPr bwMode="auto">
          <a:xfrm>
            <a:off x="2670848" y="620688"/>
            <a:ext cx="3802303" cy="4525963"/>
          </a:xfrm>
          <a:prstGeom prst="rect">
            <a:avLst/>
          </a:prstGeom>
          <a:noFill/>
          <a:ln>
            <a:noFill/>
          </a:ln>
          <a:extLst>
            <a:ext uri="{53640926-AAD7-44D8-BBD7-CCE9431645EC}">
              <a14:shadowObscured xmlns:a14="http://schemas.microsoft.com/office/drawing/2010/main"/>
            </a:ext>
          </a:extLst>
        </p:spPr>
      </p:pic>
      <p:sp>
        <p:nvSpPr>
          <p:cNvPr id="5" name="Прямоугольник 4"/>
          <p:cNvSpPr/>
          <p:nvPr/>
        </p:nvSpPr>
        <p:spPr>
          <a:xfrm>
            <a:off x="143507" y="5253062"/>
            <a:ext cx="8856984" cy="1569660"/>
          </a:xfrm>
          <a:prstGeom prst="rect">
            <a:avLst/>
          </a:prstGeom>
        </p:spPr>
        <p:txBody>
          <a:bodyPr wrap="square">
            <a:spAutoFit/>
          </a:bodyPr>
          <a:lstStyle/>
          <a:p>
            <a:r>
              <a:rPr lang="ru-RU" sz="2400" dirty="0">
                <a:latin typeface="Calibri" panose="020F0502020204030204" pitchFamily="34" charset="0"/>
                <a:ea typeface="Calibri" panose="020F0502020204030204" pitchFamily="34" charset="0"/>
                <a:cs typeface="Times New Roman" panose="02020603050405020304" pitchFamily="18" charset="0"/>
              </a:rPr>
              <a:t>Зимой ребенок из любопытства может лизнуть покрытый инеем металлический предмет. Если мороз достаточно сильный, то язык моментально, причем достаточно прочно, примерзает к металлу. Что делать? Как помочь ребенку?</a:t>
            </a:r>
            <a:endParaRPr lang="ru-RU" sz="2400" dirty="0"/>
          </a:p>
        </p:txBody>
      </p:sp>
    </p:spTree>
    <p:extLst>
      <p:ext uri="{BB962C8B-B14F-4D97-AF65-F5344CB8AC3E}">
        <p14:creationId xmlns:p14="http://schemas.microsoft.com/office/powerpoint/2010/main" val="2326853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В</a:t>
            </a:r>
            <a:r>
              <a:rPr lang="ru-RU" sz="3600" dirty="0" smtClean="0"/>
              <a:t>озникновение </a:t>
            </a:r>
            <a:r>
              <a:rPr lang="ru-RU" sz="3600" dirty="0"/>
              <a:t>боры</a:t>
            </a:r>
            <a:r>
              <a:rPr lang="ru-RU" dirty="0"/>
              <a:t/>
            </a:r>
            <a:br>
              <a:rPr lang="ru-RU" dirty="0"/>
            </a:br>
            <a:endParaRPr lang="ru-RU" dirty="0"/>
          </a:p>
        </p:txBody>
      </p:sp>
      <p:sp>
        <p:nvSpPr>
          <p:cNvPr id="5" name="Прямоугольник 4"/>
          <p:cNvSpPr/>
          <p:nvPr/>
        </p:nvSpPr>
        <p:spPr>
          <a:xfrm>
            <a:off x="120492" y="4869160"/>
            <a:ext cx="9036496" cy="1709763"/>
          </a:xfrm>
          <a:prstGeom prst="rect">
            <a:avLst/>
          </a:prstGeom>
        </p:spPr>
        <p:txBody>
          <a:bodyPr wrap="square">
            <a:spAutoFit/>
          </a:bodyPr>
          <a:lstStyle/>
          <a:p>
            <a:pPr>
              <a:lnSpc>
                <a:spcPct val="107000"/>
              </a:lnSpc>
              <a:spcAft>
                <a:spcPts val="800"/>
              </a:spcAft>
            </a:pPr>
            <a:r>
              <a:rPr lang="ru-RU" sz="2400" dirty="0" smtClean="0">
                <a:solidFill>
                  <a:srgbClr val="222222"/>
                </a:solidFill>
                <a:latin typeface="Calibri" panose="020F0502020204030204" pitchFamily="34" charset="0"/>
                <a:ea typeface="Calibri" panose="020F0502020204030204" pitchFamily="34" charset="0"/>
                <a:cs typeface="Calibri" panose="020F0502020204030204" pitchFamily="34" charset="0"/>
              </a:rPr>
              <a:t> </a:t>
            </a:r>
            <a:endParaRPr lang="ru-RU" sz="1200" dirty="0" smtClean="0">
              <a:solidFill>
                <a:srgbClr val="222222"/>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ru-RU" sz="2400" dirty="0" smtClean="0">
                <a:solidFill>
                  <a:srgbClr val="222222"/>
                </a:solidFill>
                <a:latin typeface="Calibri" panose="020F0502020204030204" pitchFamily="34" charset="0"/>
                <a:ea typeface="Calibri" panose="020F0502020204030204" pitchFamily="34" charset="0"/>
                <a:cs typeface="Calibri" panose="020F0502020204030204" pitchFamily="34" charset="0"/>
              </a:rPr>
              <a:t>Этот </a:t>
            </a:r>
            <a:r>
              <a:rPr lang="ru-RU" sz="2400" dirty="0">
                <a:solidFill>
                  <a:srgbClr val="222222"/>
                </a:solidFill>
                <a:latin typeface="Calibri" panose="020F0502020204030204" pitchFamily="34" charset="0"/>
                <a:ea typeface="Calibri" panose="020F0502020204030204" pitchFamily="34" charset="0"/>
                <a:cs typeface="Calibri" panose="020F0502020204030204" pitchFamily="34" charset="0"/>
              </a:rPr>
              <a:t>фронт переваливает через невысокий горный хребет и низвергается вниз.</a:t>
            </a:r>
            <a:r>
              <a:rPr lang="ru-RU" sz="2000" dirty="0">
                <a:solidFill>
                  <a:srgbClr val="484E54"/>
                </a:solidFill>
                <a:latin typeface="Helvetica" panose="020B0604020202020204" pitchFamily="34" charset="0"/>
                <a:ea typeface="Calibri" panose="020F0502020204030204" pitchFamily="34" charset="0"/>
                <a:cs typeface="Times New Roman" panose="02020603050405020304" pitchFamily="18" charset="0"/>
              </a:rPr>
              <a:t> Его скорость достигает 45 - 50 метров в секунду. При порывах - до 100 метров в секунду.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Объект 3" descr="https://upload.wikimedia.org/wikipedia/commons/thumb/c/cc/Bora_ru.svg/800px-Bora_ru.sv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2044320"/>
            <a:ext cx="5688632" cy="3256888"/>
          </a:xfrm>
          <a:prstGeom prst="rect">
            <a:avLst/>
          </a:prstGeom>
          <a:noFill/>
          <a:ln>
            <a:noFill/>
          </a:ln>
        </p:spPr>
      </p:pic>
      <p:sp>
        <p:nvSpPr>
          <p:cNvPr id="8" name="Прямоугольник 7"/>
          <p:cNvSpPr/>
          <p:nvPr/>
        </p:nvSpPr>
        <p:spPr>
          <a:xfrm>
            <a:off x="107504" y="1161642"/>
            <a:ext cx="9036496" cy="882678"/>
          </a:xfrm>
          <a:prstGeom prst="rect">
            <a:avLst/>
          </a:prstGeom>
        </p:spPr>
        <p:txBody>
          <a:bodyPr wrap="square">
            <a:spAutoFit/>
          </a:bodyPr>
          <a:lstStyle/>
          <a:p>
            <a:pPr>
              <a:lnSpc>
                <a:spcPct val="107000"/>
              </a:lnSpc>
              <a:spcAft>
                <a:spcPts val="800"/>
              </a:spcAft>
            </a:pPr>
            <a:r>
              <a:rPr lang="ru-RU" sz="2400" dirty="0">
                <a:solidFill>
                  <a:srgbClr val="222222"/>
                </a:solidFill>
                <a:latin typeface="Calibri" panose="020F0502020204030204" pitchFamily="34" charset="0"/>
                <a:ea typeface="Calibri" panose="020F0502020204030204" pitchFamily="34" charset="0"/>
                <a:cs typeface="Calibri" panose="020F0502020204030204" pitchFamily="34" charset="0"/>
              </a:rPr>
              <a:t>Бора возникает в Новороссийске в тех случаях, когда воздушный </a:t>
            </a:r>
            <a:r>
              <a:rPr lang="ru-RU" sz="2400" dirty="0">
                <a:latin typeface="Calibri" panose="020F0502020204030204" pitchFamily="34" charset="0"/>
                <a:ea typeface="Calibri" panose="020F0502020204030204" pitchFamily="34" charset="0"/>
                <a:cs typeface="Calibri" panose="020F0502020204030204" pitchFamily="34" charset="0"/>
              </a:rPr>
              <a:t>холодный фронт </a:t>
            </a:r>
            <a:r>
              <a:rPr lang="ru-RU" sz="2400" dirty="0">
                <a:solidFill>
                  <a:srgbClr val="222222"/>
                </a:solidFill>
                <a:latin typeface="Calibri" panose="020F0502020204030204" pitchFamily="34" charset="0"/>
                <a:ea typeface="Calibri" panose="020F0502020204030204" pitchFamily="34" charset="0"/>
                <a:cs typeface="Calibri" panose="020F0502020204030204" pitchFamily="34" charset="0"/>
              </a:rPr>
              <a:t>подходит к прибрежному хребту с северо-востока.</a:t>
            </a:r>
          </a:p>
        </p:txBody>
      </p:sp>
    </p:spTree>
    <p:extLst>
      <p:ext uri="{BB962C8B-B14F-4D97-AF65-F5344CB8AC3E}">
        <p14:creationId xmlns:p14="http://schemas.microsoft.com/office/powerpoint/2010/main" val="370823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Схема возникновения боры</a:t>
            </a:r>
            <a:r>
              <a:rPr lang="ru-RU" dirty="0"/>
              <a:t/>
            </a:r>
            <a:br>
              <a:rPr lang="ru-RU" dirty="0"/>
            </a:br>
            <a:endParaRPr lang="ru-RU" dirty="0"/>
          </a:p>
        </p:txBody>
      </p:sp>
      <p:pic>
        <p:nvPicPr>
          <p:cNvPr id="4" name="Объект 3" descr="https://upload.wikimedia.org/wikipedia/commons/thumb/c/cc/Bora_ru.svg/800px-Bora_ru.sv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04656"/>
          </a:xfrm>
          <a:prstGeom prst="rect">
            <a:avLst/>
          </a:prstGeom>
          <a:noFill/>
          <a:ln>
            <a:noFill/>
          </a:ln>
        </p:spPr>
      </p:pic>
    </p:spTree>
    <p:extLst>
      <p:ext uri="{BB962C8B-B14F-4D97-AF65-F5344CB8AC3E}">
        <p14:creationId xmlns:p14="http://schemas.microsoft.com/office/powerpoint/2010/main" val="2774029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Новороссийская бора</a:t>
            </a:r>
          </a:p>
        </p:txBody>
      </p:sp>
      <p:pic>
        <p:nvPicPr>
          <p:cNvPr id="4" name="Объект 3" descr="http://excursovod-web.ru/wp-content/uploads/2013/03/nov169.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1640" y="1268760"/>
            <a:ext cx="6624736" cy="5328592"/>
          </a:xfrm>
          <a:prstGeom prst="rect">
            <a:avLst/>
          </a:prstGeom>
          <a:noFill/>
          <a:ln>
            <a:noFill/>
          </a:ln>
        </p:spPr>
      </p:pic>
    </p:spTree>
    <p:extLst>
      <p:ext uri="{BB962C8B-B14F-4D97-AF65-F5344CB8AC3E}">
        <p14:creationId xmlns:p14="http://schemas.microsoft.com/office/powerpoint/2010/main" val="3054950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Новороссийская бора</a:t>
            </a:r>
          </a:p>
        </p:txBody>
      </p:sp>
      <p:pic>
        <p:nvPicPr>
          <p:cNvPr id="5" name="Объект 4" descr="http://nvrsk-kostomarovo.ru/main.php?g2_view=core.DownloadItem&amp;g2_itemId=69889&amp;g2_serialNumber=2"/>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052736"/>
            <a:ext cx="7344816" cy="4968552"/>
          </a:xfrm>
          <a:prstGeom prst="rect">
            <a:avLst/>
          </a:prstGeom>
          <a:noFill/>
          <a:ln>
            <a:noFill/>
          </a:ln>
        </p:spPr>
      </p:pic>
      <p:sp>
        <p:nvSpPr>
          <p:cNvPr id="6" name="Прямоугольник 5"/>
          <p:cNvSpPr/>
          <p:nvPr/>
        </p:nvSpPr>
        <p:spPr>
          <a:xfrm>
            <a:off x="179512" y="6287011"/>
            <a:ext cx="8784976" cy="310341"/>
          </a:xfrm>
          <a:prstGeom prst="rect">
            <a:avLst/>
          </a:prstGeom>
        </p:spPr>
        <p:txBody>
          <a:bodyPr wrap="square">
            <a:spAutoFit/>
          </a:bodyPr>
          <a:lstStyle/>
          <a:p>
            <a:pPr algn="ctr">
              <a:lnSpc>
                <a:spcPts val="1680"/>
              </a:lnSpc>
              <a:spcAft>
                <a:spcPts val="800"/>
              </a:spcAft>
            </a:pPr>
            <a:r>
              <a:rPr lang="ru-RU" sz="2400" u="sng" dirty="0" smtClean="0">
                <a:latin typeface="+mj-lt"/>
                <a:ea typeface="Calibri" panose="020F0502020204030204" pitchFamily="34" charset="0"/>
                <a:cs typeface="Times New Roman" panose="02020603050405020304" pitchFamily="18" charset="0"/>
                <a:hlinkClick r:id="rId4"/>
              </a:rPr>
              <a:t>1936 год. Последствия </a:t>
            </a:r>
            <a:r>
              <a:rPr lang="ru-RU" sz="2400" u="sng" dirty="0">
                <a:latin typeface="+mj-lt"/>
                <a:ea typeface="Calibri" panose="020F0502020204030204" pitchFamily="34" charset="0"/>
                <a:cs typeface="Times New Roman" panose="02020603050405020304" pitchFamily="18" charset="0"/>
                <a:hlinkClick r:id="rId4"/>
              </a:rPr>
              <a:t>норд-оста на набережной Новороссийска</a:t>
            </a:r>
            <a:endParaRPr lang="ru-RU" u="sng"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2096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Новороссийская бора</a:t>
            </a:r>
          </a:p>
        </p:txBody>
      </p:sp>
      <p:sp>
        <p:nvSpPr>
          <p:cNvPr id="6" name="Прямоугольник 5"/>
          <p:cNvSpPr/>
          <p:nvPr/>
        </p:nvSpPr>
        <p:spPr>
          <a:xfrm>
            <a:off x="179512" y="6287011"/>
            <a:ext cx="8784976" cy="337080"/>
          </a:xfrm>
          <a:prstGeom prst="rect">
            <a:avLst/>
          </a:prstGeom>
        </p:spPr>
        <p:txBody>
          <a:bodyPr wrap="square">
            <a:spAutoFit/>
          </a:bodyPr>
          <a:lstStyle/>
          <a:p>
            <a:pPr algn="ctr">
              <a:lnSpc>
                <a:spcPts val="1680"/>
              </a:lnSpc>
              <a:spcAft>
                <a:spcPts val="800"/>
              </a:spcAft>
            </a:pPr>
            <a:r>
              <a:rPr lang="ru-RU" sz="2400" dirty="0" smtClean="0">
                <a:latin typeface="+mj-lt"/>
                <a:ea typeface="Calibri" panose="020F0502020204030204" pitchFamily="34" charset="0"/>
                <a:cs typeface="Times New Roman" panose="02020603050405020304" pitchFamily="18" charset="0"/>
                <a:hlinkClick r:id="rId3"/>
              </a:rPr>
              <a:t>1997 год. Последствия </a:t>
            </a:r>
            <a:r>
              <a:rPr lang="ru-RU" sz="2400" dirty="0">
                <a:latin typeface="+mj-lt"/>
                <a:ea typeface="Calibri" panose="020F0502020204030204" pitchFamily="34" charset="0"/>
                <a:cs typeface="Times New Roman" panose="02020603050405020304" pitchFamily="18" charset="0"/>
                <a:hlinkClick r:id="rId3"/>
              </a:rPr>
              <a:t>норд-оста на набережной Новороссийска</a:t>
            </a:r>
            <a:endParaRPr lang="ru-RU" dirty="0">
              <a:effectLst/>
              <a:latin typeface="+mj-lt"/>
              <a:ea typeface="Calibri" panose="020F0502020204030204" pitchFamily="34" charset="0"/>
              <a:cs typeface="Times New Roman" panose="02020603050405020304" pitchFamily="18" charset="0"/>
            </a:endParaRPr>
          </a:p>
        </p:txBody>
      </p:sp>
      <p:pic>
        <p:nvPicPr>
          <p:cNvPr id="7" name="Объект 6" descr="http://nvrsk-kostomarovo.ru/main.php?g2_view=core.DownloadItem&amp;g2_itemId=64976&amp;g2_serialNumber=12"/>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25835" y="1124744"/>
            <a:ext cx="7406605" cy="4824536"/>
          </a:xfrm>
          <a:prstGeom prst="rect">
            <a:avLst/>
          </a:prstGeom>
          <a:noFill/>
          <a:ln>
            <a:noFill/>
          </a:ln>
        </p:spPr>
      </p:pic>
    </p:spTree>
    <p:extLst>
      <p:ext uri="{BB962C8B-B14F-4D97-AF65-F5344CB8AC3E}">
        <p14:creationId xmlns:p14="http://schemas.microsoft.com/office/powerpoint/2010/main" val="1660627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Новороссийская бора</a:t>
            </a:r>
          </a:p>
        </p:txBody>
      </p:sp>
      <p:sp>
        <p:nvSpPr>
          <p:cNvPr id="6" name="Прямоугольник 5"/>
          <p:cNvSpPr/>
          <p:nvPr/>
        </p:nvSpPr>
        <p:spPr>
          <a:xfrm>
            <a:off x="179512" y="6287011"/>
            <a:ext cx="8784976" cy="337080"/>
          </a:xfrm>
          <a:prstGeom prst="rect">
            <a:avLst/>
          </a:prstGeom>
        </p:spPr>
        <p:txBody>
          <a:bodyPr wrap="square">
            <a:spAutoFit/>
          </a:bodyPr>
          <a:lstStyle/>
          <a:p>
            <a:pPr algn="ctr">
              <a:lnSpc>
                <a:spcPts val="1680"/>
              </a:lnSpc>
              <a:spcAft>
                <a:spcPts val="800"/>
              </a:spcAft>
            </a:pPr>
            <a:r>
              <a:rPr lang="ru-RU" sz="2400" dirty="0" smtClean="0">
                <a:latin typeface="+mj-lt"/>
                <a:ea typeface="Calibri" panose="020F0502020204030204" pitchFamily="34" charset="0"/>
                <a:cs typeface="Times New Roman" panose="02020603050405020304" pitchFamily="18" charset="0"/>
                <a:hlinkClick r:id="rId3"/>
              </a:rPr>
              <a:t>1997 год. Последствия </a:t>
            </a:r>
            <a:r>
              <a:rPr lang="ru-RU" sz="2400" dirty="0">
                <a:latin typeface="+mj-lt"/>
                <a:ea typeface="Calibri" panose="020F0502020204030204" pitchFamily="34" charset="0"/>
                <a:cs typeface="Times New Roman" panose="02020603050405020304" pitchFamily="18" charset="0"/>
                <a:hlinkClick r:id="rId3"/>
              </a:rPr>
              <a:t>норд-оста на набережной Новороссийска</a:t>
            </a:r>
            <a:endParaRPr lang="ru-RU" dirty="0">
              <a:effectLst/>
              <a:latin typeface="+mj-lt"/>
              <a:ea typeface="Calibri" panose="020F0502020204030204" pitchFamily="34" charset="0"/>
              <a:cs typeface="Times New Roman" panose="02020603050405020304" pitchFamily="18" charset="0"/>
            </a:endParaRPr>
          </a:p>
        </p:txBody>
      </p:sp>
      <p:pic>
        <p:nvPicPr>
          <p:cNvPr id="5" name="Рисунок 4" descr="http://img4.tourbina.ru/photos.4/5/4/3/9/9/1299345/big.photo/Vkhod-na-zapadnyy-mol.jpg"/>
          <p:cNvPicPr/>
          <p:nvPr/>
        </p:nvPicPr>
        <p:blipFill>
          <a:blip r:embed="rId4">
            <a:extLst>
              <a:ext uri="{28A0092B-C50C-407E-A947-70E740481C1C}">
                <a14:useLocalDpi xmlns:a14="http://schemas.microsoft.com/office/drawing/2010/main" val="0"/>
              </a:ext>
            </a:extLst>
          </a:blip>
          <a:srcRect/>
          <a:stretch>
            <a:fillRect/>
          </a:stretch>
        </p:blipFill>
        <p:spPr bwMode="auto">
          <a:xfrm>
            <a:off x="899592" y="980728"/>
            <a:ext cx="7344815" cy="5112568"/>
          </a:xfrm>
          <a:prstGeom prst="rect">
            <a:avLst/>
          </a:prstGeom>
          <a:noFill/>
          <a:ln>
            <a:noFill/>
          </a:ln>
        </p:spPr>
      </p:pic>
    </p:spTree>
    <p:extLst>
      <p:ext uri="{BB962C8B-B14F-4D97-AF65-F5344CB8AC3E}">
        <p14:creationId xmlns:p14="http://schemas.microsoft.com/office/powerpoint/2010/main" val="3952732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64087" y="4745176"/>
            <a:ext cx="8856984" cy="1708160"/>
          </a:xfrm>
          <a:prstGeom prst="rect">
            <a:avLst/>
          </a:prstGeom>
        </p:spPr>
        <p:txBody>
          <a:bodyPr wrap="square">
            <a:spAutoFit/>
          </a:bodyPr>
          <a:lstStyle/>
          <a:p>
            <a:r>
              <a:rPr lang="ru-RU" sz="3500" dirty="0">
                <a:solidFill>
                  <a:srgbClr val="002060"/>
                </a:solidFill>
              </a:rPr>
              <a:t>Если бы мы знали, что физика так интересна, то мы бы ее </a:t>
            </a:r>
            <a:r>
              <a:rPr lang="ru-RU" sz="3500" dirty="0" smtClean="0">
                <a:solidFill>
                  <a:srgbClr val="002060"/>
                </a:solidFill>
              </a:rPr>
              <a:t>изучали.</a:t>
            </a:r>
          </a:p>
          <a:p>
            <a:r>
              <a:rPr lang="ru-RU" sz="3500" i="1" dirty="0">
                <a:solidFill>
                  <a:srgbClr val="002060"/>
                </a:solidFill>
              </a:rPr>
              <a:t> </a:t>
            </a:r>
            <a:r>
              <a:rPr lang="ru-RU" sz="3500" i="1" dirty="0" smtClean="0">
                <a:solidFill>
                  <a:srgbClr val="002060"/>
                </a:solidFill>
              </a:rPr>
              <a:t>                                                                </a:t>
            </a:r>
            <a:r>
              <a:rPr lang="ru-RU" sz="2800" i="1" dirty="0" smtClean="0">
                <a:solidFill>
                  <a:srgbClr val="002060"/>
                </a:solidFill>
              </a:rPr>
              <a:t>Школьники</a:t>
            </a:r>
            <a:endParaRPr lang="ru-RU" sz="2800" i="1" dirty="0">
              <a:solidFill>
                <a:srgbClr val="002060"/>
              </a:solidFill>
            </a:endParaRPr>
          </a:p>
        </p:txBody>
      </p:sp>
    </p:spTree>
    <p:extLst>
      <p:ext uri="{BB962C8B-B14F-4D97-AF65-F5344CB8AC3E}">
        <p14:creationId xmlns:p14="http://schemas.microsoft.com/office/powerpoint/2010/main" val="881739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lstStyle/>
          <a:p>
            <a:r>
              <a:rPr lang="ru-RU" sz="3600" dirty="0" smtClean="0">
                <a:solidFill>
                  <a:schemeClr val="tx2">
                    <a:lumMod val="50000"/>
                  </a:schemeClr>
                </a:solidFill>
              </a:rPr>
              <a:t>Демонстрация теплопроводности</a:t>
            </a:r>
            <a:endParaRPr lang="ru-RU" dirty="0"/>
          </a:p>
        </p:txBody>
      </p:sp>
      <p:pic>
        <p:nvPicPr>
          <p:cNvPr id="4" name="Теплопроводн_металлов">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600" y="980728"/>
            <a:ext cx="7056784" cy="5770695"/>
          </a:xfrm>
          <a:prstGeom prst="rect">
            <a:avLst/>
          </a:prstGeom>
        </p:spPr>
      </p:pic>
    </p:spTree>
    <p:extLst>
      <p:ext uri="{BB962C8B-B14F-4D97-AF65-F5344CB8AC3E}">
        <p14:creationId xmlns:p14="http://schemas.microsoft.com/office/powerpoint/2010/main" val="809384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5760"/>
            <a:ext cx="8229600" cy="1143000"/>
          </a:xfrm>
        </p:spPr>
        <p:txBody>
          <a:bodyPr/>
          <a:lstStyle/>
          <a:p>
            <a:r>
              <a:rPr lang="ru-RU" sz="3600" dirty="0" smtClean="0"/>
              <a:t>Устройство термоса</a:t>
            </a:r>
            <a:endParaRPr lang="ru-RU" sz="3600" dirty="0"/>
          </a:p>
        </p:txBody>
      </p:sp>
      <p:sp>
        <p:nvSpPr>
          <p:cNvPr id="3" name="Объект 2"/>
          <p:cNvSpPr>
            <a:spLocks noGrp="1"/>
          </p:cNvSpPr>
          <p:nvPr>
            <p:ph idx="1"/>
          </p:nvPr>
        </p:nvSpPr>
        <p:spPr>
          <a:xfrm>
            <a:off x="179512" y="764704"/>
            <a:ext cx="8856984" cy="5976664"/>
          </a:xfrm>
        </p:spPr>
        <p:txBody>
          <a:bodyPr>
            <a:normAutofit fontScale="70000" lnSpcReduction="20000"/>
          </a:bodyPr>
          <a:lstStyle/>
          <a:p>
            <a:pPr marL="0" indent="0">
              <a:buNone/>
            </a:pPr>
            <a:r>
              <a:rPr lang="ru-RU" sz="2600" dirty="0"/>
              <a:t>Термос придумали для того, чтобы как можно дольше сохранять напитки или еду горячими. Это очень удобная вещь, которая обязательно пригодится в походе или в дороге. В термос можно поместить не только напитки, но и первые, и вторые блюда, лёд, мороженое и многие другие продукты. </a:t>
            </a:r>
          </a:p>
          <a:p>
            <a:pPr marL="0" indent="0">
              <a:buNone/>
            </a:pPr>
            <a:r>
              <a:rPr lang="ru-RU" sz="2600" dirty="0"/>
              <a:t> </a:t>
            </a:r>
          </a:p>
          <a:p>
            <a:pPr marL="0" indent="0">
              <a:buNone/>
            </a:pPr>
            <a:r>
              <a:rPr lang="ru-RU" sz="2600" dirty="0"/>
              <a:t>Чтобы продукт в термосе как можно дольше сохранял свою температуру, теплообмен между содержимым термоса и окружающей средой должен быть сведен к минимуму.</a:t>
            </a:r>
            <a:r>
              <a:rPr lang="ru-RU" sz="2600" dirty="0" smtClean="0"/>
              <a:t> </a:t>
            </a:r>
            <a:r>
              <a:rPr lang="ru-RU" sz="2600" dirty="0"/>
              <a:t>Поэтому в устройстве термоса учтены все виды теплопередачи. </a:t>
            </a:r>
          </a:p>
          <a:p>
            <a:pPr marL="0" indent="0">
              <a:buNone/>
            </a:pPr>
            <a:endParaRPr lang="ru-RU" sz="2600" dirty="0"/>
          </a:p>
          <a:p>
            <a:pPr marL="0" indent="0">
              <a:buNone/>
            </a:pPr>
            <a:r>
              <a:rPr lang="ru-RU" sz="2600" dirty="0"/>
              <a:t>Основным элементом термоса является колба из стекла или нержавеющей стали с двойными стенками. Для </a:t>
            </a:r>
            <a:r>
              <a:rPr lang="ru-RU" sz="2600" dirty="0" smtClean="0"/>
              <a:t>уменьшения теплопередачи </a:t>
            </a:r>
            <a:r>
              <a:rPr lang="ru-RU" sz="2600" dirty="0"/>
              <a:t>из пространства между стенками колбы откачан воздух. Для уменьшения тепловых потерь вследствие излучения, внутренние поверхности колбы покрывают слоем из отражающего, зеркального материала. </a:t>
            </a:r>
            <a:endParaRPr lang="ru-RU" sz="2600" dirty="0" smtClean="0"/>
          </a:p>
          <a:p>
            <a:pPr marL="0" indent="0">
              <a:buNone/>
            </a:pPr>
            <a:r>
              <a:rPr lang="ru-RU" sz="2600" dirty="0"/>
              <a:t> </a:t>
            </a:r>
          </a:p>
          <a:p>
            <a:pPr marL="0" indent="0">
              <a:buNone/>
            </a:pPr>
            <a:r>
              <a:rPr lang="ru-RU" sz="2600" dirty="0"/>
              <a:t>Пробка, которая плотно закрывает отверстие термоса, не только не даёт содержимому непроизвольно вылиться из сосуда, но и препятствует </a:t>
            </a:r>
            <a:r>
              <a:rPr lang="ru-RU" sz="2600" dirty="0" smtClean="0"/>
              <a:t>теплообмену. </a:t>
            </a:r>
            <a:r>
              <a:rPr lang="ru-RU" sz="2600" dirty="0"/>
              <a:t>Сверху на термос надет стаканчик, который уменьшает конвекцию воздуха над пробкой, а значит уменьшает и потери теплоты. Кроме того, стаканчик защищает стеклянный баллон от механических повреждений. </a:t>
            </a:r>
          </a:p>
          <a:p>
            <a:endParaRPr lang="ru-RU" sz="2600" dirty="0"/>
          </a:p>
          <a:p>
            <a:pPr marL="0" indent="0">
              <a:buNone/>
            </a:pPr>
            <a:r>
              <a:rPr lang="ru-RU" sz="2600" dirty="0"/>
              <a:t>Наружный корпус термосов со стеклянной колбой изготавливается из пластмассы или металла. А в цельнометаллическом термосе колба из металла одновременно является и его корпусом. </a:t>
            </a:r>
          </a:p>
          <a:p>
            <a:endParaRPr lang="ru-RU" dirty="0"/>
          </a:p>
        </p:txBody>
      </p:sp>
    </p:spTree>
    <p:extLst>
      <p:ext uri="{BB962C8B-B14F-4D97-AF65-F5344CB8AC3E}">
        <p14:creationId xmlns:p14="http://schemas.microsoft.com/office/powerpoint/2010/main" val="2564870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lstStyle/>
          <a:p>
            <a:r>
              <a:rPr lang="ru-RU" sz="3600" dirty="0" smtClean="0"/>
              <a:t>Устройство термоса</a:t>
            </a:r>
            <a:endParaRPr lang="ru-RU" sz="3600" dirty="0"/>
          </a:p>
        </p:txBody>
      </p:sp>
      <p:pic>
        <p:nvPicPr>
          <p:cNvPr id="4" name="Объект 3"/>
          <p:cNvPicPr>
            <a:picLocks noGrp="1"/>
          </p:cNvPicPr>
          <p:nvPr>
            <p:ph idx="1"/>
          </p:nvPr>
        </p:nvPicPr>
        <p:blipFill rotWithShape="1">
          <a:blip r:embed="rId3"/>
          <a:srcRect l="16309" t="14622" r="54463" b="35976"/>
          <a:stretch/>
        </p:blipFill>
        <p:spPr bwMode="auto">
          <a:xfrm>
            <a:off x="1619672" y="836712"/>
            <a:ext cx="6336703" cy="583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4850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lstStyle/>
          <a:p>
            <a:r>
              <a:rPr lang="ru-RU" sz="3600" dirty="0"/>
              <a:t>Задание ученикам</a:t>
            </a:r>
            <a:endParaRPr lang="ru-RU" dirty="0"/>
          </a:p>
        </p:txBody>
      </p:sp>
      <p:sp>
        <p:nvSpPr>
          <p:cNvPr id="3" name="Объект 2"/>
          <p:cNvSpPr>
            <a:spLocks noGrp="1"/>
          </p:cNvSpPr>
          <p:nvPr>
            <p:ph idx="1"/>
          </p:nvPr>
        </p:nvSpPr>
        <p:spPr>
          <a:xfrm>
            <a:off x="457200" y="1600201"/>
            <a:ext cx="8229600" cy="4525963"/>
          </a:xfrm>
        </p:spPr>
        <p:txBody>
          <a:bodyPr/>
          <a:lstStyle/>
          <a:p>
            <a:r>
              <a:rPr lang="ru-RU" dirty="0" smtClean="0"/>
              <a:t>Сформулируйте 3-5 уточняющих </a:t>
            </a:r>
            <a:r>
              <a:rPr lang="ru-RU" dirty="0"/>
              <a:t>и </a:t>
            </a:r>
            <a:r>
              <a:rPr lang="ru-RU" dirty="0" smtClean="0"/>
              <a:t>2-3 открытых вопроса к </a:t>
            </a:r>
            <a:r>
              <a:rPr lang="ru-RU" dirty="0"/>
              <a:t>тексту про термос</a:t>
            </a:r>
            <a:r>
              <a:rPr lang="ru-RU" dirty="0" smtClean="0"/>
              <a:t>.</a:t>
            </a:r>
          </a:p>
          <a:p>
            <a:endParaRPr lang="ru-RU" sz="1800" dirty="0" smtClean="0"/>
          </a:p>
          <a:p>
            <a:r>
              <a:rPr lang="ru-RU" dirty="0" smtClean="0"/>
              <a:t>Работа выполняется письменно в </a:t>
            </a:r>
            <a:r>
              <a:rPr lang="ru-RU" dirty="0"/>
              <a:t>парах, или в малых группах (3-4 чел.). </a:t>
            </a:r>
            <a:endParaRPr lang="ru-RU" dirty="0" smtClean="0"/>
          </a:p>
          <a:p>
            <a:endParaRPr lang="ru-RU" sz="1800" dirty="0" smtClean="0"/>
          </a:p>
          <a:p>
            <a:r>
              <a:rPr lang="ru-RU" dirty="0" smtClean="0"/>
              <a:t>На эту работу вам отводится 7 </a:t>
            </a:r>
            <a:r>
              <a:rPr lang="ru-RU" dirty="0"/>
              <a:t>минут.</a:t>
            </a:r>
          </a:p>
          <a:p>
            <a:endParaRPr lang="ru-RU" dirty="0"/>
          </a:p>
        </p:txBody>
      </p:sp>
    </p:spTree>
    <p:extLst>
      <p:ext uri="{BB962C8B-B14F-4D97-AF65-F5344CB8AC3E}">
        <p14:creationId xmlns:p14="http://schemas.microsoft.com/office/powerpoint/2010/main" val="429199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Уточняющие вопросы</a:t>
            </a:r>
            <a:br>
              <a:rPr lang="ru-RU" sz="3600" dirty="0"/>
            </a:br>
            <a:endParaRPr lang="ru-RU" dirty="0"/>
          </a:p>
        </p:txBody>
      </p:sp>
      <p:sp>
        <p:nvSpPr>
          <p:cNvPr id="3" name="Объект 2"/>
          <p:cNvSpPr>
            <a:spLocks noGrp="1"/>
          </p:cNvSpPr>
          <p:nvPr>
            <p:ph idx="1"/>
          </p:nvPr>
        </p:nvSpPr>
        <p:spPr>
          <a:xfrm>
            <a:off x="323528" y="1052736"/>
            <a:ext cx="8640960" cy="5400599"/>
          </a:xfrm>
        </p:spPr>
        <p:txBody>
          <a:bodyPr>
            <a:normAutofit/>
          </a:bodyPr>
          <a:lstStyle/>
          <a:p>
            <a:pPr lvl="0"/>
            <a:r>
              <a:rPr lang="ru-RU" dirty="0" smtClean="0"/>
              <a:t>Какие </a:t>
            </a:r>
            <a:r>
              <a:rPr lang="ru-RU" dirty="0"/>
              <a:t>виды теплопередачи учтены в конструкции термоса?</a:t>
            </a:r>
          </a:p>
          <a:p>
            <a:pPr lvl="0"/>
            <a:r>
              <a:rPr lang="ru-RU" dirty="0"/>
              <a:t>Что такое теплопроводность?</a:t>
            </a:r>
          </a:p>
          <a:p>
            <a:pPr lvl="0"/>
            <a:r>
              <a:rPr lang="ru-RU" dirty="0"/>
              <a:t>Что такое конвекция?</a:t>
            </a:r>
          </a:p>
          <a:p>
            <a:pPr lvl="0"/>
            <a:r>
              <a:rPr lang="ru-RU" dirty="0"/>
              <a:t>Что такое тепловое излучение?</a:t>
            </a:r>
          </a:p>
          <a:p>
            <a:pPr lvl="0"/>
            <a:r>
              <a:rPr lang="ru-RU" dirty="0"/>
              <a:t>Кто изобрел колбу с двойными стенками?</a:t>
            </a:r>
          </a:p>
          <a:p>
            <a:pPr lvl="0"/>
            <a:r>
              <a:rPr lang="ru-RU" dirty="0"/>
              <a:t>Какие виды термосов существуют?</a:t>
            </a:r>
          </a:p>
          <a:p>
            <a:pPr lvl="0"/>
            <a:r>
              <a:rPr lang="ru-RU" dirty="0"/>
              <a:t>Какой емкости могут быть термоса?</a:t>
            </a:r>
          </a:p>
          <a:p>
            <a:pPr lvl="0"/>
            <a:r>
              <a:rPr lang="ru-RU" dirty="0"/>
              <a:t>Когда появились первые термоса?</a:t>
            </a:r>
          </a:p>
          <a:p>
            <a:endParaRPr lang="ru-RU" dirty="0" smtClean="0"/>
          </a:p>
          <a:p>
            <a:endParaRPr lang="ru-RU" dirty="0"/>
          </a:p>
        </p:txBody>
      </p:sp>
    </p:spTree>
    <p:extLst>
      <p:ext uri="{BB962C8B-B14F-4D97-AF65-F5344CB8AC3E}">
        <p14:creationId xmlns:p14="http://schemas.microsoft.com/office/powerpoint/2010/main" val="2172099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229600" cy="1143000"/>
          </a:xfrm>
        </p:spPr>
        <p:txBody>
          <a:bodyPr/>
          <a:lstStyle/>
          <a:p>
            <a:r>
              <a:rPr lang="ru-RU" sz="3600" dirty="0" smtClean="0"/>
              <a:t>Открытые (исследовательские) вопросы</a:t>
            </a:r>
            <a:r>
              <a:rPr lang="ru-RU" sz="3600" dirty="0"/>
              <a:t/>
            </a:r>
            <a:br>
              <a:rPr lang="ru-RU" sz="3600" dirty="0"/>
            </a:br>
            <a:endParaRPr lang="ru-RU" dirty="0"/>
          </a:p>
        </p:txBody>
      </p:sp>
      <p:sp>
        <p:nvSpPr>
          <p:cNvPr id="4" name="Объект 3"/>
          <p:cNvSpPr>
            <a:spLocks noGrp="1"/>
          </p:cNvSpPr>
          <p:nvPr>
            <p:ph idx="1"/>
          </p:nvPr>
        </p:nvSpPr>
        <p:spPr>
          <a:xfrm>
            <a:off x="179512" y="1556792"/>
            <a:ext cx="8784976" cy="4597971"/>
          </a:xfrm>
        </p:spPr>
        <p:txBody>
          <a:bodyPr>
            <a:normAutofit fontScale="77500" lnSpcReduction="20000"/>
          </a:bodyPr>
          <a:lstStyle/>
          <a:p>
            <a:pPr lvl="0"/>
            <a:r>
              <a:rPr lang="ru-RU" dirty="0"/>
              <a:t>Сколько времени в термосе пища остается горячей</a:t>
            </a:r>
            <a:r>
              <a:rPr lang="ru-RU" dirty="0" smtClean="0"/>
              <a:t>?</a:t>
            </a:r>
          </a:p>
          <a:p>
            <a:pPr lvl="0"/>
            <a:endParaRPr lang="ru-RU" sz="1800" dirty="0"/>
          </a:p>
          <a:p>
            <a:pPr lvl="0"/>
            <a:r>
              <a:rPr lang="ru-RU" dirty="0"/>
              <a:t>Какой термос лучше держит тепло: со стеклянной колбой или цельнометаллический</a:t>
            </a:r>
            <a:r>
              <a:rPr lang="ru-RU" dirty="0" smtClean="0"/>
              <a:t>?</a:t>
            </a:r>
          </a:p>
          <a:p>
            <a:pPr lvl="0"/>
            <a:endParaRPr lang="ru-RU" sz="1800" dirty="0"/>
          </a:p>
          <a:p>
            <a:r>
              <a:rPr lang="ru-RU" dirty="0" smtClean="0"/>
              <a:t>Можно ли сделать термос</a:t>
            </a:r>
            <a:r>
              <a:rPr lang="ru-RU" dirty="0"/>
              <a:t>, в котором содержимое вообще не будет остывать?</a:t>
            </a:r>
          </a:p>
          <a:p>
            <a:pPr marL="0" lvl="0" indent="0">
              <a:buNone/>
            </a:pPr>
            <a:endParaRPr lang="ru-RU" dirty="0" smtClean="0"/>
          </a:p>
          <a:p>
            <a:pPr lvl="0"/>
            <a:r>
              <a:rPr lang="ru-RU" dirty="0"/>
              <a:t>Можно ли сделать термос, в котором содержимое вообще не будет остывать? Поясните вашу точку зрения</a:t>
            </a:r>
            <a:r>
              <a:rPr lang="ru-RU" dirty="0" smtClean="0"/>
              <a:t>.</a:t>
            </a:r>
          </a:p>
          <a:p>
            <a:pPr lvl="0"/>
            <a:endParaRPr lang="ru-RU" sz="1100" dirty="0"/>
          </a:p>
          <a:p>
            <a:r>
              <a:rPr lang="ru-RU" dirty="0"/>
              <a:t>Какие способы поддержания температуры еды постоянной вы еще знаете?</a:t>
            </a:r>
            <a:br>
              <a:rPr lang="ru-RU" dirty="0"/>
            </a:br>
            <a:endParaRPr lang="ru-RU" dirty="0" smtClean="0"/>
          </a:p>
        </p:txBody>
      </p:sp>
    </p:spTree>
    <p:extLst>
      <p:ext uri="{BB962C8B-B14F-4D97-AF65-F5344CB8AC3E}">
        <p14:creationId xmlns:p14="http://schemas.microsoft.com/office/powerpoint/2010/main" val="2089140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lstStyle/>
          <a:p>
            <a:r>
              <a:rPr lang="ru-RU" sz="3600" dirty="0" smtClean="0">
                <a:solidFill>
                  <a:schemeClr val="tx2">
                    <a:lumMod val="50000"/>
                  </a:schemeClr>
                </a:solidFill>
              </a:rPr>
              <a:t>Виды теплопередачи</a:t>
            </a:r>
            <a:r>
              <a:rPr lang="ru-RU" b="1" dirty="0">
                <a:solidFill>
                  <a:schemeClr val="tx2">
                    <a:lumMod val="50000"/>
                  </a:schemeClr>
                </a:solidFill>
              </a:rPr>
              <a:t/>
            </a:r>
            <a:br>
              <a:rPr lang="ru-RU" b="1" dirty="0">
                <a:solidFill>
                  <a:schemeClr val="tx2">
                    <a:lumMod val="50000"/>
                  </a:schemeClr>
                </a:solidFill>
              </a:rPr>
            </a:br>
            <a:endParaRPr lang="ru-RU" dirty="0"/>
          </a:p>
        </p:txBody>
      </p:sp>
      <p:pic>
        <p:nvPicPr>
          <p:cNvPr id="1026" name="Picture 2" descr="http://900igr.net/up/datas/95969/01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52" t="13802" r="12320" b="13051"/>
          <a:stretch/>
        </p:blipFill>
        <p:spPr bwMode="auto">
          <a:xfrm>
            <a:off x="676776" y="836712"/>
            <a:ext cx="792359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5619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9e32475ca1954d0f1ee22bb73e44314d2266c82"/>
  <p:tag name="ISPRING_RESOURCE_PATHS_HASH_2" val="19e32475ca1954d0f1ee22bb73e44314d2266c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9633</TotalTime>
  <Words>720</Words>
  <Application>Microsoft Office PowerPoint</Application>
  <PresentationFormat>Экран (4:3)</PresentationFormat>
  <Paragraphs>102</Paragraphs>
  <Slides>26</Slides>
  <Notes>10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Calibri</vt:lpstr>
      <vt:lpstr>Helvetica</vt:lpstr>
      <vt:lpstr>Times New Roman</vt:lpstr>
      <vt:lpstr>Trajan Pro</vt:lpstr>
      <vt:lpstr>Office Theme</vt:lpstr>
      <vt:lpstr>Презентация PowerPoint</vt:lpstr>
      <vt:lpstr>Как помочь ребенку?</vt:lpstr>
      <vt:lpstr>Демонстрация теплопроводности</vt:lpstr>
      <vt:lpstr>Устройство термоса</vt:lpstr>
      <vt:lpstr>Устройство термоса</vt:lpstr>
      <vt:lpstr>Задание ученикам</vt:lpstr>
      <vt:lpstr>Уточняющие вопросы </vt:lpstr>
      <vt:lpstr>Открытые (исследовательские) вопросы </vt:lpstr>
      <vt:lpstr>Виды теплопередачи </vt:lpstr>
      <vt:lpstr>Как проявляются процессы теплопередачи?</vt:lpstr>
      <vt:lpstr>Как проявляются процессы теплопередачи?</vt:lpstr>
      <vt:lpstr>Как проявляются процессы теплопередачи?</vt:lpstr>
      <vt:lpstr>Как проявляются процессы теплопередачи?</vt:lpstr>
      <vt:lpstr>Для чего предназначено зеркало?</vt:lpstr>
      <vt:lpstr>Для чего предназначено зеркало?</vt:lpstr>
      <vt:lpstr>Какие виды теплопередачи происходят?</vt:lpstr>
      <vt:lpstr>Многие люди считают, что шуба греет.  А как думаете вы?  </vt:lpstr>
      <vt:lpstr>Зачем в жару ватный халат?</vt:lpstr>
      <vt:lpstr>Почему содержимое термоса остывает?</vt:lpstr>
      <vt:lpstr>Возникновение боры </vt:lpstr>
      <vt:lpstr>Схема возникновения боры </vt:lpstr>
      <vt:lpstr>Новороссийская бора</vt:lpstr>
      <vt:lpstr>Новороссийская бора</vt:lpstr>
      <vt:lpstr>Новороссийская бора</vt:lpstr>
      <vt:lpstr>Новороссийская бора</vt:lpstr>
      <vt:lpstr>Презентация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Barkan</dc:creator>
  <cp:lastModifiedBy>user</cp:lastModifiedBy>
  <cp:revision>439</cp:revision>
  <dcterms:created xsi:type="dcterms:W3CDTF">2013-10-03T21:11:12Z</dcterms:created>
  <dcterms:modified xsi:type="dcterms:W3CDTF">2018-10-31T08:39:47Z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955946838</vt:i4>
  </property>
  <property fmtid="{D5CDD505-2E9C-101B-9397-08002B2CF9AE}" pid="3" name="_NewReviewCycle">
    <vt:lpwstr/>
  </property>
  <property fmtid="{D5CDD505-2E9C-101B-9397-08002B2CF9AE}" pid="4" name="_EmailSubject">
    <vt:lpwstr>Урок-интервью, Кавтрев</vt:lpwstr>
  </property>
  <property fmtid="{D5CDD505-2E9C-101B-9397-08002B2CF9AE}" pid="5" name="_AuthorEmail">
    <vt:lpwstr>guin@trizway.com</vt:lpwstr>
  </property>
  <property fmtid="{D5CDD505-2E9C-101B-9397-08002B2CF9AE}" pid="6" name="_AuthorEmailDisplayName">
    <vt:lpwstr>Анатолий Гин</vt:lpwstr>
  </property>
</Properties>
</file>